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60" r:id="rId2"/>
    <p:sldId id="268" r:id="rId3"/>
    <p:sldId id="266" r:id="rId4"/>
    <p:sldId id="257" r:id="rId5"/>
    <p:sldId id="259" r:id="rId6"/>
    <p:sldId id="302" r:id="rId7"/>
    <p:sldId id="299" r:id="rId8"/>
    <p:sldId id="273" r:id="rId9"/>
    <p:sldId id="303" r:id="rId10"/>
    <p:sldId id="304" r:id="rId11"/>
    <p:sldId id="309" r:id="rId12"/>
    <p:sldId id="305" r:id="rId13"/>
    <p:sldId id="310" r:id="rId14"/>
    <p:sldId id="311" r:id="rId15"/>
    <p:sldId id="313" r:id="rId16"/>
    <p:sldId id="279" r:id="rId17"/>
    <p:sldId id="306" r:id="rId18"/>
    <p:sldId id="267" r:id="rId19"/>
    <p:sldId id="274" r:id="rId20"/>
    <p:sldId id="275" r:id="rId21"/>
    <p:sldId id="276" r:id="rId22"/>
    <p:sldId id="277" r:id="rId23"/>
    <p:sldId id="278" r:id="rId24"/>
    <p:sldId id="280" r:id="rId25"/>
    <p:sldId id="281" r:id="rId26"/>
    <p:sldId id="307" r:id="rId27"/>
    <p:sldId id="286" r:id="rId28"/>
    <p:sldId id="308" r:id="rId29"/>
    <p:sldId id="284" r:id="rId30"/>
    <p:sldId id="285" r:id="rId31"/>
    <p:sldId id="287" r:id="rId32"/>
    <p:sldId id="288" r:id="rId33"/>
    <p:sldId id="289" r:id="rId34"/>
    <p:sldId id="295" r:id="rId35"/>
    <p:sldId id="296" r:id="rId36"/>
    <p:sldId id="292" r:id="rId37"/>
    <p:sldId id="297" r:id="rId38"/>
    <p:sldId id="300" r:id="rId39"/>
    <p:sldId id="298" r:id="rId40"/>
    <p:sldId id="264" r:id="rId41"/>
    <p:sldId id="301" r:id="rId42"/>
    <p:sldId id="263" r:id="rId43"/>
  </p:sldIdLst>
  <p:sldSz cx="12192000" cy="6858000"/>
  <p:notesSz cx="6858000" cy="9144000"/>
  <p:embeddedFontLst>
    <p:embeddedFont>
      <p:font typeface="Rabiohead" panose="020B0604020202020204" charset="0"/>
      <p:regular r:id="rId45"/>
    </p:embeddedFon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
      <p:font typeface="Segoe UI Light" panose="020B0502040204020203" pitchFamily="34" charset="0"/>
      <p:regular r:id="rId54"/>
      <p:italic r:id="rId55"/>
    </p:embeddedFont>
    <p:embeddedFont>
      <p:font typeface="Segoe UI" panose="020B0502040204020203" pitchFamily="34" charset="0"/>
      <p:regular r:id="rId56"/>
      <p:bold r:id="rId57"/>
      <p:italic r:id="rId58"/>
      <p:boldItalic r:id="rId59"/>
    </p:embeddedFont>
    <p:embeddedFont>
      <p:font typeface="Century Gothic" panose="020B0502020202020204" pitchFamily="34" charset="0"/>
      <p:regular r:id="rId60"/>
      <p:bold r:id="rId61"/>
      <p:italic r:id="rId62"/>
      <p:boldItalic r:id="rId6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D1FF"/>
    <a:srgbClr val="0072C5"/>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120" d="100"/>
          <a:sy n="120" d="100"/>
        </p:scale>
        <p:origin x="84"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pPr/>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pPr/>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hyperlink" Target="http://labs.sogeti.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hyperlink" Target="http://labs.sogeti.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Sogeti%20OneShare%20-%20an%20introduction.mp4"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Beneficios del desarrollo en </a:t>
            </a:r>
            <a:r>
              <a:rPr lang="es-ES" dirty="0" smtClean="0"/>
              <a:t>MS </a:t>
            </a:r>
            <a:r>
              <a:rPr lang="es-ES" dirty="0" err="1" smtClean="0"/>
              <a:t>Azure</a:t>
            </a:r>
            <a:r>
              <a:rPr lang="es-ES" dirty="0" smtClean="0"/>
              <a:t>:</a:t>
            </a:r>
            <a:endParaRPr lang="es-ES" dirty="0"/>
          </a:p>
        </p:txBody>
      </p:sp>
      <p:sp>
        <p:nvSpPr>
          <p:cNvPr id="9" name="TextBox 11"/>
          <p:cNvSpPr txBox="1"/>
          <p:nvPr/>
        </p:nvSpPr>
        <p:spPr>
          <a:xfrm>
            <a:off x="2518668" y="4894218"/>
            <a:ext cx="2520430" cy="960263"/>
          </a:xfrm>
          <a:prstGeom prst="rect">
            <a:avLst/>
          </a:prstGeom>
          <a:noFill/>
        </p:spPr>
        <p:txBody>
          <a:bodyPr wrap="square" lIns="182880" tIns="146304" rIns="182880" bIns="146304" rtlCol="0">
            <a:spAutoFit/>
          </a:bodyPr>
          <a:lstStyle/>
          <a:p>
            <a:pPr algn="ctr">
              <a:lnSpc>
                <a:spcPct val="90000"/>
              </a:lnSpc>
              <a:spcAft>
                <a:spcPts val="600"/>
              </a:spcAft>
            </a:pPr>
            <a:r>
              <a:rPr lang="es-ES" sz="1600" b="1" dirty="0" smtClean="0">
                <a:solidFill>
                  <a:schemeClr val="tx1">
                    <a:lumMod val="50000"/>
                    <a:lumOff val="50000"/>
                  </a:schemeClr>
                </a:solidFill>
                <a:latin typeface="Calibri" pitchFamily="34" charset="0"/>
              </a:rPr>
              <a:t>PAGO POR USO Y LIBERAR CAPACIDAD DEL CENTRO DE DATOS</a:t>
            </a:r>
          </a:p>
        </p:txBody>
      </p:sp>
      <p:sp>
        <p:nvSpPr>
          <p:cNvPr id="10" name="TextBox 12"/>
          <p:cNvSpPr txBox="1"/>
          <p:nvPr/>
        </p:nvSpPr>
        <p:spPr>
          <a:xfrm>
            <a:off x="4824784" y="4894218"/>
            <a:ext cx="2242088" cy="960263"/>
          </a:xfrm>
          <a:prstGeom prst="rect">
            <a:avLst/>
          </a:prstGeom>
          <a:noFill/>
        </p:spPr>
        <p:txBody>
          <a:bodyPr wrap="square" lIns="182880" tIns="146304" rIns="182880" bIns="146304" rtlCol="0">
            <a:spAutoFit/>
          </a:bodyPr>
          <a:lstStyle/>
          <a:p>
            <a:pPr algn="ctr">
              <a:lnSpc>
                <a:spcPct val="90000"/>
              </a:lnSpc>
              <a:spcAft>
                <a:spcPts val="600"/>
              </a:spcAft>
            </a:pPr>
            <a:r>
              <a:rPr lang="es-ES" sz="1600" b="1" dirty="0" smtClean="0">
                <a:solidFill>
                  <a:schemeClr val="tx1">
                    <a:lumMod val="50000"/>
                    <a:lumOff val="50000"/>
                  </a:schemeClr>
                </a:solidFill>
                <a:latin typeface="Calibri" pitchFamily="34" charset="0"/>
              </a:rPr>
              <a:t>MINIMIZAR LA INVERSIÓN Y ESFUERZO INICIAL</a:t>
            </a:r>
          </a:p>
        </p:txBody>
      </p:sp>
      <p:sp>
        <p:nvSpPr>
          <p:cNvPr id="11" name="TextBox 13"/>
          <p:cNvSpPr txBox="1"/>
          <p:nvPr/>
        </p:nvSpPr>
        <p:spPr>
          <a:xfrm>
            <a:off x="6825048" y="4840365"/>
            <a:ext cx="2500330" cy="1181862"/>
          </a:xfrm>
          <a:prstGeom prst="rect">
            <a:avLst/>
          </a:prstGeom>
          <a:noFill/>
        </p:spPr>
        <p:txBody>
          <a:bodyPr wrap="square" lIns="182880" tIns="146304" rIns="182880" bIns="146304" rtlCol="0">
            <a:spAutoFit/>
          </a:bodyPr>
          <a:lstStyle/>
          <a:p>
            <a:pPr algn="ctr">
              <a:lnSpc>
                <a:spcPct val="90000"/>
              </a:lnSpc>
              <a:spcAft>
                <a:spcPts val="600"/>
              </a:spcAft>
            </a:pPr>
            <a:r>
              <a:rPr lang="es-ES" sz="1600" b="1" dirty="0" smtClean="0">
                <a:solidFill>
                  <a:schemeClr val="tx1">
                    <a:lumMod val="50000"/>
                    <a:lumOff val="50000"/>
                  </a:schemeClr>
                </a:solidFill>
                <a:latin typeface="Calibri" pitchFamily="34" charset="0"/>
              </a:rPr>
              <a:t>APROVISIONAMIENTO AUTOMATIZADO DE ENTORNOS DE DESARROLLO Y PRUEBAS</a:t>
            </a:r>
          </a:p>
        </p:txBody>
      </p:sp>
      <p:pic>
        <p:nvPicPr>
          <p:cNvPr id="4099" name="Picture 3" descr="C:\Users\xavdelga\Desktop\27.02.2015 - OneShare Desarrollando en la nube\Images\ES.Blue\CLOUD_MANAGERISKS.png"/>
          <p:cNvPicPr>
            <a:picLocks noChangeAspect="1" noChangeArrowheads="1"/>
          </p:cNvPicPr>
          <p:nvPr/>
        </p:nvPicPr>
        <p:blipFill>
          <a:blip r:embed="rId2" cstate="print"/>
          <a:srcRect/>
          <a:stretch>
            <a:fillRect/>
          </a:stretch>
        </p:blipFill>
        <p:spPr bwMode="auto">
          <a:xfrm>
            <a:off x="5252820" y="2609806"/>
            <a:ext cx="1536286" cy="2176404"/>
          </a:xfrm>
          <a:prstGeom prst="rect">
            <a:avLst/>
          </a:prstGeom>
          <a:noFill/>
        </p:spPr>
      </p:pic>
      <p:pic>
        <p:nvPicPr>
          <p:cNvPr id="4100" name="Picture 4" descr="C:\Users\xavdelga\Desktop\27.02.2015 - OneShare Desarrollando en la nube\Images\ES.Blue\CLOUD_FASTERVALUE.png"/>
          <p:cNvPicPr>
            <a:picLocks noChangeAspect="1" noChangeArrowheads="1"/>
          </p:cNvPicPr>
          <p:nvPr/>
        </p:nvPicPr>
        <p:blipFill>
          <a:blip r:embed="rId3" cstate="print"/>
          <a:srcRect/>
          <a:stretch>
            <a:fillRect/>
          </a:stretch>
        </p:blipFill>
        <p:spPr bwMode="auto">
          <a:xfrm>
            <a:off x="7419563" y="2634598"/>
            <a:ext cx="1536546" cy="2176774"/>
          </a:xfrm>
          <a:prstGeom prst="rect">
            <a:avLst/>
          </a:prstGeom>
          <a:noFill/>
        </p:spPr>
      </p:pic>
      <p:pic>
        <p:nvPicPr>
          <p:cNvPr id="4101" name="Picture 5" descr="C:\Users\xavdelga\Desktop\27.02.2015 - OneShare Desarrollando en la nube\Images\ES.Blue\CLOUD_LOWERCOSTS.png"/>
          <p:cNvPicPr>
            <a:picLocks noChangeAspect="1" noChangeArrowheads="1"/>
          </p:cNvPicPr>
          <p:nvPr/>
        </p:nvPicPr>
        <p:blipFill>
          <a:blip r:embed="rId4" cstate="print"/>
          <a:srcRect/>
          <a:stretch>
            <a:fillRect/>
          </a:stretch>
        </p:blipFill>
        <p:spPr bwMode="auto">
          <a:xfrm>
            <a:off x="3031300" y="2572403"/>
            <a:ext cx="1573214" cy="2228720"/>
          </a:xfrm>
          <a:prstGeom prst="rect">
            <a:avLst/>
          </a:prstGeom>
          <a:noFill/>
        </p:spPr>
      </p:pic>
    </p:spTree>
    <p:extLst>
      <p:ext uri="{BB962C8B-B14F-4D97-AF65-F5344CB8AC3E}">
        <p14:creationId xmlns:p14="http://schemas.microsoft.com/office/powerpoint/2010/main" val="153042671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20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Retos del desarrollo en MS </a:t>
            </a:r>
            <a:r>
              <a:rPr lang="es-ES" dirty="0" err="1" smtClean="0"/>
              <a:t>Azure</a:t>
            </a:r>
            <a:r>
              <a:rPr lang="es-ES" dirty="0" smtClean="0"/>
              <a:t>:</a:t>
            </a:r>
            <a:endParaRPr lang="es-ES" dirty="0"/>
          </a:p>
        </p:txBody>
      </p:sp>
      <p:sp>
        <p:nvSpPr>
          <p:cNvPr id="5" name="Marcador de contenido 4"/>
          <p:cNvSpPr>
            <a:spLocks noGrp="1"/>
          </p:cNvSpPr>
          <p:nvPr>
            <p:ph idx="4294967295"/>
          </p:nvPr>
        </p:nvSpPr>
        <p:spPr>
          <a:xfrm>
            <a:off x="275573" y="1825625"/>
            <a:ext cx="11619577" cy="4351338"/>
          </a:xfrm>
        </p:spPr>
        <p:txBody>
          <a:bodyPr>
            <a:normAutofit/>
          </a:bodyPr>
          <a:lstStyle/>
          <a:p>
            <a:pPr>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Para obtener los beneficios del desarrollo en MS </a:t>
            </a:r>
            <a:r>
              <a:rPr lang="es-ES" dirty="0" err="1" smtClean="0">
                <a:latin typeface="Segoe UI Light" panose="020B0502040204020203" pitchFamily="34" charset="0"/>
                <a:cs typeface="Segoe UI Light" panose="020B0502040204020203" pitchFamily="34" charset="0"/>
              </a:rPr>
              <a:t>Azure</a:t>
            </a:r>
            <a:r>
              <a:rPr lang="es-ES" dirty="0" smtClean="0">
                <a:latin typeface="Segoe UI Light" panose="020B0502040204020203" pitchFamily="34" charset="0"/>
                <a:cs typeface="Segoe UI Light" panose="020B0502040204020203" pitchFamily="34" charset="0"/>
              </a:rPr>
              <a:t> hay un conjunto de puntos a resolver:</a:t>
            </a: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Visibilidad de costes a nivel de proyecto.</a:t>
            </a:r>
            <a:endParaRPr lang="es-ES" dirty="0">
              <a:latin typeface="Segoe UI Light" panose="020B0502040204020203" pitchFamily="34" charset="0"/>
              <a:cs typeface="Segoe UI Light" panose="020B0502040204020203" pitchFamily="34" charset="0"/>
            </a:endParaRPr>
          </a:p>
          <a:p>
            <a:pPr lvl="1">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Herramientas para planificar y controlar el consumo en la nube.</a:t>
            </a:r>
          </a:p>
          <a:p>
            <a:pPr marL="685800" lvl="2">
              <a:spcBef>
                <a:spcPts val="1000"/>
              </a:spcBef>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Resolver los problemas de acceso de los distintos perfiles a los equipos en la nube.</a:t>
            </a:r>
          </a:p>
          <a:p>
            <a:pPr marL="685800" lvl="2">
              <a:spcBef>
                <a:spcPts val="1000"/>
              </a:spcBef>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Automatizar la creación de infraestructuras “tipo”.</a:t>
            </a:r>
          </a:p>
          <a:p>
            <a:pPr lvl="1"/>
            <a:endParaRPr lang="es-ES" dirty="0">
              <a:latin typeface="Segoe UI Light" pitchFamily="34" charset="0"/>
            </a:endParaRPr>
          </a:p>
        </p:txBody>
      </p:sp>
    </p:spTree>
    <p:extLst>
      <p:ext uri="{BB962C8B-B14F-4D97-AF65-F5344CB8AC3E}">
        <p14:creationId xmlns:p14="http://schemas.microsoft.com/office/powerpoint/2010/main" val="24160906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¿Qué es </a:t>
            </a:r>
            <a:r>
              <a:rPr lang="es-ES" dirty="0" err="1" smtClean="0"/>
              <a:t>OneShare</a:t>
            </a:r>
            <a:r>
              <a:rPr lang="es-ES" dirty="0" smtClean="0"/>
              <a:t>?</a:t>
            </a:r>
            <a:endParaRPr lang="es-ES" dirty="0"/>
          </a:p>
        </p:txBody>
      </p:sp>
      <p:pic>
        <p:nvPicPr>
          <p:cNvPr id="6" name="Picture 3"/>
          <p:cNvPicPr>
            <a:picLocks noChangeAspect="1" noChangeArrowheads="1"/>
          </p:cNvPicPr>
          <p:nvPr/>
        </p:nvPicPr>
        <p:blipFill>
          <a:blip r:embed="rId2" cstate="print">
            <a:clrChange>
              <a:clrFrom>
                <a:srgbClr val="FEFEFE"/>
              </a:clrFrom>
              <a:clrTo>
                <a:srgbClr val="FEFEFE">
                  <a:alpha val="0"/>
                </a:srgbClr>
              </a:clrTo>
            </a:clrChange>
          </a:blip>
          <a:srcRect l="22197" r="25997"/>
          <a:stretch>
            <a:fillRect/>
          </a:stretch>
        </p:blipFill>
        <p:spPr bwMode="auto">
          <a:xfrm>
            <a:off x="3457184" y="2143281"/>
            <a:ext cx="3219189" cy="2623459"/>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clrChange>
              <a:clrFrom>
                <a:srgbClr val="FFFFFF"/>
              </a:clrFrom>
              <a:clrTo>
                <a:srgbClr val="FFFFFF">
                  <a:alpha val="0"/>
                </a:srgbClr>
              </a:clrTo>
            </a:clrChange>
          </a:blip>
          <a:srcRect r="7810"/>
          <a:stretch>
            <a:fillRect/>
          </a:stretch>
        </p:blipFill>
        <p:spPr bwMode="auto">
          <a:xfrm>
            <a:off x="2668044" y="2251041"/>
            <a:ext cx="5298510" cy="2426465"/>
          </a:xfrm>
          <a:prstGeom prst="rect">
            <a:avLst/>
          </a:prstGeom>
          <a:noFill/>
          <a:ln w="9525">
            <a:noFill/>
            <a:miter lim="800000"/>
            <a:headEnd/>
            <a:tailEnd/>
          </a:ln>
          <a:effectLst/>
        </p:spPr>
      </p:pic>
      <p:pic>
        <p:nvPicPr>
          <p:cNvPr id="8" name="Picture 6"/>
          <p:cNvPicPr>
            <a:picLocks noChangeAspect="1" noChangeArrowheads="1"/>
          </p:cNvPicPr>
          <p:nvPr/>
        </p:nvPicPr>
        <p:blipFill>
          <a:blip r:embed="rId4" cstate="print">
            <a:clrChange>
              <a:clrFrom>
                <a:srgbClr val="FFFFFF"/>
              </a:clrFrom>
              <a:clrTo>
                <a:srgbClr val="FFFFFF">
                  <a:alpha val="0"/>
                </a:srgbClr>
              </a:clrTo>
            </a:clrChange>
          </a:blip>
          <a:srcRect l="21302" t="13646" r="18639"/>
          <a:stretch>
            <a:fillRect/>
          </a:stretch>
        </p:blipFill>
        <p:spPr bwMode="auto">
          <a:xfrm>
            <a:off x="3394553" y="3256767"/>
            <a:ext cx="3908121" cy="2727318"/>
          </a:xfrm>
          <a:prstGeom prst="rect">
            <a:avLst/>
          </a:prstGeom>
          <a:noFill/>
          <a:ln w="9525">
            <a:noFill/>
            <a:miter lim="800000"/>
            <a:headEnd/>
            <a:tailEnd/>
          </a:ln>
          <a:effectLst/>
        </p:spPr>
      </p:pic>
      <p:pic>
        <p:nvPicPr>
          <p:cNvPr id="9" name="Picture 2" descr="C:\Users\xavdelga\Desktop\27.02.2015 - OneShare Desarrollando en la nube\Images\ES\ONESHARE_LOGO.pn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420026" y="3068634"/>
            <a:ext cx="1657350" cy="1666875"/>
          </a:xfrm>
          <a:prstGeom prst="rect">
            <a:avLst/>
          </a:prstGeom>
          <a:noFill/>
        </p:spPr>
      </p:pic>
    </p:spTree>
    <p:extLst>
      <p:ext uri="{BB962C8B-B14F-4D97-AF65-F5344CB8AC3E}">
        <p14:creationId xmlns:p14="http://schemas.microsoft.com/office/powerpoint/2010/main" val="50552952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 0 L -0.2546 -0.16478 " pathEditMode="relative" rAng="0" ptsTypes="AA">
                                      <p:cBhvr>
                                        <p:cTn id="11" dur="2000" fill="hold"/>
                                        <p:tgtEl>
                                          <p:spTgt spid="7"/>
                                        </p:tgtEl>
                                        <p:attrNameLst>
                                          <p:attrName>ppt_x</p:attrName>
                                          <p:attrName>ppt_y</p:attrName>
                                        </p:attrNameLst>
                                      </p:cBhvr>
                                      <p:rCtr x="-12700" y="-8200"/>
                                    </p:animMotion>
                                  </p:childTnLst>
                                </p:cTn>
                              </p:par>
                              <p:par>
                                <p:cTn id="12" presetID="6" presetClass="emph" presetSubtype="0" fill="hold" nodeType="withEffect">
                                  <p:stCondLst>
                                    <p:cond delay="0"/>
                                  </p:stCondLst>
                                  <p:childTnLst>
                                    <p:animScale>
                                      <p:cBhvr>
                                        <p:cTn id="13" dur="2000" fill="hold"/>
                                        <p:tgtEl>
                                          <p:spTgt spid="7"/>
                                        </p:tgtEl>
                                      </p:cBhvr>
                                      <p:by x="80000" y="8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63488E-7 3.77213E-6 L 0.20845 -0.1591 " pathEditMode="relative" rAng="0" ptsTypes="AA">
                                      <p:cBhvr>
                                        <p:cTn id="22" dur="2000" fill="hold"/>
                                        <p:tgtEl>
                                          <p:spTgt spid="6"/>
                                        </p:tgtEl>
                                        <p:attrNameLst>
                                          <p:attrName>ppt_x</p:attrName>
                                          <p:attrName>ppt_y</p:attrName>
                                        </p:attrNameLst>
                                      </p:cBhvr>
                                      <p:rCtr x="10400" y="-8000"/>
                                    </p:animMotion>
                                  </p:childTnLst>
                                </p:cTn>
                              </p:par>
                              <p:par>
                                <p:cTn id="23" presetID="6" presetClass="emph" presetSubtype="0" fill="hold" nodeType="withEffect">
                                  <p:stCondLst>
                                    <p:cond delay="0"/>
                                  </p:stCondLst>
                                  <p:childTnLst>
                                    <p:animScale>
                                      <p:cBhvr>
                                        <p:cTn id="24" dur="2000" fill="hold"/>
                                        <p:tgtEl>
                                          <p:spTgt spid="6"/>
                                        </p:tgtEl>
                                      </p:cBhvr>
                                      <p:by x="80000" y="80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1.875E-6 -2.59259E-6 L -0.00208 0.21019 " pathEditMode="relative" rAng="0" ptsTypes="AA">
                                      <p:cBhvr>
                                        <p:cTn id="33" dur="2000" fill="hold"/>
                                        <p:tgtEl>
                                          <p:spTgt spid="8"/>
                                        </p:tgtEl>
                                        <p:attrNameLst>
                                          <p:attrName>ppt_x</p:attrName>
                                          <p:attrName>ppt_y</p:attrName>
                                        </p:attrNameLst>
                                      </p:cBhvr>
                                      <p:rCtr x="-1" y="105"/>
                                    </p:animMotion>
                                  </p:childTnLst>
                                </p:cTn>
                              </p:par>
                              <p:par>
                                <p:cTn id="34" presetID="6" presetClass="emph" presetSubtype="0" fill="hold" nodeType="withEffect">
                                  <p:stCondLst>
                                    <p:cond delay="0"/>
                                  </p:stCondLst>
                                  <p:childTnLst>
                                    <p:animScale>
                                      <p:cBhvr>
                                        <p:cTn id="35" dur="2000" fill="hold"/>
                                        <p:tgtEl>
                                          <p:spTgt spid="8"/>
                                        </p:tgtEl>
                                      </p:cBhvr>
                                      <p:by x="60000" y="60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OneShare</a:t>
            </a:r>
            <a:r>
              <a:rPr lang="es-ES" dirty="0" smtClean="0"/>
              <a:t> es…</a:t>
            </a:r>
            <a:endParaRPr lang="es-ES" dirty="0"/>
          </a:p>
        </p:txBody>
      </p:sp>
      <p:sp>
        <p:nvSpPr>
          <p:cNvPr id="9" name="Marcador de contenido 4"/>
          <p:cNvSpPr>
            <a:spLocks noGrp="1"/>
          </p:cNvSpPr>
          <p:nvPr>
            <p:ph idx="4294967295"/>
          </p:nvPr>
        </p:nvSpPr>
        <p:spPr>
          <a:xfrm>
            <a:off x="275573" y="1825625"/>
            <a:ext cx="7928975" cy="4351338"/>
          </a:xfrm>
        </p:spPr>
        <p:txBody>
          <a:bodyPr>
            <a:normAutofit/>
          </a:bodyPr>
          <a:lstStyle/>
          <a:p>
            <a:pPr marL="0" indent="0">
              <a:buClr>
                <a:schemeClr val="bg1">
                  <a:lumMod val="85000"/>
                </a:schemeClr>
              </a:buClr>
              <a:buSzPct val="90000"/>
              <a:buNone/>
            </a:pPr>
            <a:r>
              <a:rPr lang="es-ES" dirty="0" smtClean="0">
                <a:latin typeface="Segoe UI Light" panose="020B0502040204020203" pitchFamily="34" charset="0"/>
                <a:cs typeface="Segoe UI Light" panose="020B0502040204020203" pitchFamily="34" charset="0"/>
              </a:rPr>
              <a:t>… un portal basado en MS SharePoint 2013 compatible con MS Office 365 que permite la gestión centralizada de equipos de desarrollo y pruebas en MS </a:t>
            </a:r>
            <a:r>
              <a:rPr lang="es-ES" dirty="0" err="1" smtClean="0">
                <a:latin typeface="Segoe UI Light" panose="020B0502040204020203" pitchFamily="34" charset="0"/>
                <a:cs typeface="Segoe UI Light" panose="020B0502040204020203" pitchFamily="34" charset="0"/>
              </a:rPr>
              <a:t>Azure</a:t>
            </a:r>
            <a:r>
              <a:rPr lang="es-ES" dirty="0" smtClean="0">
                <a:latin typeface="Segoe UI Light" panose="020B0502040204020203" pitchFamily="34" charset="0"/>
                <a:cs typeface="Segoe UI Light" panose="020B0502040204020203" pitchFamily="34" charset="0"/>
              </a:rPr>
              <a:t>. </a:t>
            </a:r>
          </a:p>
          <a:p>
            <a:pPr marL="0" indent="0">
              <a:buClr>
                <a:schemeClr val="bg1">
                  <a:lumMod val="85000"/>
                </a:schemeClr>
              </a:buClr>
              <a:buSzPct val="90000"/>
              <a:buNone/>
            </a:pPr>
            <a:r>
              <a:rPr lang="es-ES" dirty="0" smtClean="0">
                <a:latin typeface="Segoe UI Light" panose="020B0502040204020203" pitchFamily="34" charset="0"/>
                <a:cs typeface="Segoe UI Light" panose="020B0502040204020203" pitchFamily="34" charset="0"/>
              </a:rPr>
              <a:t>Provee al equipo de desarrollo de un punto de acceso único a los equipos, servidores de desarrollo y pruebas de  MS </a:t>
            </a:r>
            <a:r>
              <a:rPr lang="es-ES" dirty="0" err="1" smtClean="0">
                <a:latin typeface="Segoe UI Light" panose="020B0502040204020203" pitchFamily="34" charset="0"/>
                <a:cs typeface="Segoe UI Light" panose="020B0502040204020203" pitchFamily="34" charset="0"/>
              </a:rPr>
              <a:t>Azure</a:t>
            </a:r>
            <a:r>
              <a:rPr lang="es-ES" dirty="0" smtClean="0">
                <a:latin typeface="Segoe UI Light" panose="020B0502040204020203" pitchFamily="34" charset="0"/>
                <a:cs typeface="Segoe UI Light" panose="020B0502040204020203" pitchFamily="34" charset="0"/>
              </a:rPr>
              <a:t>, así como la integración con herramientas ALM (MS Visual Studio Online o MS Team </a:t>
            </a:r>
            <a:r>
              <a:rPr lang="es-ES" dirty="0" err="1" smtClean="0">
                <a:latin typeface="Segoe UI Light" panose="020B0502040204020203" pitchFamily="34" charset="0"/>
                <a:cs typeface="Segoe UI Light" panose="020B0502040204020203" pitchFamily="34" charset="0"/>
              </a:rPr>
              <a:t>Foundation</a:t>
            </a:r>
            <a:r>
              <a:rPr lang="es-ES" dirty="0" smtClean="0">
                <a:latin typeface="Segoe UI Light" panose="020B0502040204020203" pitchFamily="34" charset="0"/>
                <a:cs typeface="Segoe UI Light" panose="020B0502040204020203" pitchFamily="34" charset="0"/>
              </a:rPr>
              <a:t> Server).</a:t>
            </a:r>
          </a:p>
        </p:txBody>
      </p:sp>
      <p:pic>
        <p:nvPicPr>
          <p:cNvPr id="1026"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548" y="1716330"/>
            <a:ext cx="36576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60906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OneShare</a:t>
            </a:r>
            <a:r>
              <a:rPr lang="es-ES" dirty="0" smtClean="0"/>
              <a:t>: Ventajas (1/2)</a:t>
            </a:r>
            <a:endParaRPr lang="es-ES" dirty="0"/>
          </a:p>
        </p:txBody>
      </p:sp>
      <p:sp>
        <p:nvSpPr>
          <p:cNvPr id="9" name="Marcador de contenido 4"/>
          <p:cNvSpPr>
            <a:spLocks noGrp="1"/>
          </p:cNvSpPr>
          <p:nvPr>
            <p:ph idx="4294967295"/>
          </p:nvPr>
        </p:nvSpPr>
        <p:spPr>
          <a:xfrm>
            <a:off x="275573" y="1825625"/>
            <a:ext cx="11686783" cy="4351338"/>
          </a:xfrm>
        </p:spPr>
        <p:txBody>
          <a:bodyPr>
            <a:normAutofit/>
          </a:bodyPr>
          <a:lstStyle/>
          <a:p>
            <a:pPr>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Visión de los entornos de </a:t>
            </a:r>
            <a:r>
              <a:rPr lang="es-ES" b="1" dirty="0" err="1" smtClean="0">
                <a:latin typeface="Segoe UI Light" panose="020B0502040204020203" pitchFamily="34" charset="0"/>
                <a:cs typeface="Segoe UI Light" panose="020B0502040204020203" pitchFamily="34" charset="0"/>
              </a:rPr>
              <a:t>Azure</a:t>
            </a:r>
            <a:r>
              <a:rPr lang="es-ES" b="1" dirty="0" smtClean="0">
                <a:latin typeface="Segoe UI Light" panose="020B0502040204020203" pitchFamily="34" charset="0"/>
                <a:cs typeface="Segoe UI Light" panose="020B0502040204020203" pitchFamily="34" charset="0"/>
              </a:rPr>
              <a:t> </a:t>
            </a:r>
            <a:r>
              <a:rPr lang="es-ES" dirty="0" smtClean="0">
                <a:latin typeface="Segoe UI Light" panose="020B0502040204020203" pitchFamily="34" charset="0"/>
                <a:cs typeface="Segoe UI Light" panose="020B0502040204020203" pitchFamily="34" charset="0"/>
              </a:rPr>
              <a:t>por proyecto:</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Control de accesos a entornos </a:t>
            </a:r>
            <a:r>
              <a:rPr lang="es-ES" dirty="0" err="1" smtClean="0">
                <a:latin typeface="Segoe UI Light" panose="020B0502040204020203" pitchFamily="34" charset="0"/>
                <a:cs typeface="Segoe UI Light" panose="020B0502040204020203" pitchFamily="34" charset="0"/>
              </a:rPr>
              <a:t>Azure</a:t>
            </a:r>
            <a:r>
              <a:rPr lang="es-ES" dirty="0" smtClean="0">
                <a:latin typeface="Segoe UI Light" panose="020B0502040204020203" pitchFamily="34" charset="0"/>
                <a:cs typeface="Segoe UI Light" panose="020B0502040204020203" pitchFamily="34" charset="0"/>
              </a:rPr>
              <a:t> por proyecto.</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Planificación, control y seguimiento de costes por proyecto.</a:t>
            </a:r>
          </a:p>
          <a:p>
            <a:pPr>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a:t>
            </a:r>
            <a:r>
              <a:rPr lang="es-ES" b="1" dirty="0" err="1" smtClean="0">
                <a:latin typeface="Segoe UI Light" panose="020B0502040204020203" pitchFamily="34" charset="0"/>
                <a:cs typeface="Segoe UI Light" panose="020B0502040204020203" pitchFamily="34" charset="0"/>
              </a:rPr>
              <a:t>DevOps</a:t>
            </a:r>
            <a:r>
              <a:rPr lang="es-ES" b="1" dirty="0" smtClean="0">
                <a:latin typeface="Segoe UI Light" panose="020B0502040204020203" pitchFamily="34" charset="0"/>
                <a:cs typeface="Segoe UI Light" panose="020B0502040204020203" pitchFamily="34" charset="0"/>
              </a:rPr>
              <a:t>:</a:t>
            </a:r>
            <a:r>
              <a:rPr lang="es-ES" dirty="0" smtClean="0">
                <a:latin typeface="Segoe UI Light" panose="020B0502040204020203" pitchFamily="34" charset="0"/>
                <a:cs typeface="Segoe UI Light" panose="020B0502040204020203" pitchFamily="34" charset="0"/>
              </a:rPr>
              <a:t> Portal de integración entre operaciones, desarrollo y </a:t>
            </a:r>
            <a:r>
              <a:rPr lang="es-ES" dirty="0" err="1" smtClean="0">
                <a:latin typeface="Segoe UI Light" panose="020B0502040204020203" pitchFamily="34" charset="0"/>
                <a:cs typeface="Segoe UI Light" panose="020B0502040204020203" pitchFamily="34" charset="0"/>
              </a:rPr>
              <a:t>testing</a:t>
            </a:r>
            <a:r>
              <a:rPr lang="es-ES" dirty="0" smtClean="0">
                <a:latin typeface="Segoe UI Light" panose="020B0502040204020203" pitchFamily="34" charset="0"/>
                <a:cs typeface="Segoe UI Light" panose="020B0502040204020203" pitchFamily="34" charset="0"/>
              </a:rPr>
              <a:t>:</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Gestión de plantillas de entornos de </a:t>
            </a:r>
            <a:r>
              <a:rPr lang="es-ES" dirty="0" err="1" smtClean="0">
                <a:latin typeface="Segoe UI Light" panose="020B0502040204020203" pitchFamily="34" charset="0"/>
                <a:cs typeface="Segoe UI Light" panose="020B0502040204020203" pitchFamily="34" charset="0"/>
              </a:rPr>
              <a:t>Azure</a:t>
            </a:r>
            <a:r>
              <a:rPr lang="es-ES" dirty="0">
                <a:latin typeface="Segoe UI Light" panose="020B0502040204020203" pitchFamily="34" charset="0"/>
                <a:cs typeface="Segoe UI Light" panose="020B0502040204020203" pitchFamily="34" charset="0"/>
              </a:rPr>
              <a:t>.</a:t>
            </a:r>
            <a:endParaRPr lang="es-ES" dirty="0" smtClean="0">
              <a:latin typeface="Segoe UI Light" panose="020B0502040204020203" pitchFamily="34" charset="0"/>
              <a:cs typeface="Segoe UI Light" panose="020B0502040204020203" pitchFamily="34" charset="0"/>
            </a:endParaRP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Servicios de despliegue de entornos gestionados.</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a:t>
            </a:r>
            <a:r>
              <a:rPr lang="es-ES" dirty="0" err="1" smtClean="0">
                <a:latin typeface="Segoe UI Light" panose="020B0502040204020203" pitchFamily="34" charset="0"/>
                <a:cs typeface="Segoe UI Light" panose="020B0502040204020203" pitchFamily="34" charset="0"/>
              </a:rPr>
              <a:t>Self</a:t>
            </a:r>
            <a:r>
              <a:rPr lang="es-ES" dirty="0" smtClean="0">
                <a:latin typeface="Segoe UI Light" panose="020B0502040204020203" pitchFamily="34" charset="0"/>
                <a:cs typeface="Segoe UI Light" panose="020B0502040204020203" pitchFamily="34" charset="0"/>
              </a:rPr>
              <a:t> </a:t>
            </a:r>
            <a:r>
              <a:rPr lang="es-ES" dirty="0" err="1" smtClean="0">
                <a:latin typeface="Segoe UI Light" panose="020B0502040204020203" pitchFamily="34" charset="0"/>
                <a:cs typeface="Segoe UI Light" panose="020B0502040204020203" pitchFamily="34" charset="0"/>
              </a:rPr>
              <a:t>service</a:t>
            </a:r>
            <a:r>
              <a:rPr lang="es-ES" dirty="0" smtClean="0">
                <a:latin typeface="Segoe UI Light" panose="020B0502040204020203" pitchFamily="34" charset="0"/>
                <a:cs typeface="Segoe UI Light" panose="020B0502040204020203" pitchFamily="34" charset="0"/>
              </a:rPr>
              <a:t> configurable por proyecto.</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Planificación, control y seguimiento de costes.</a:t>
            </a:r>
          </a:p>
          <a:p>
            <a:pPr lvl="1">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lvl="1">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marL="0" indent="0">
              <a:buClr>
                <a:schemeClr val="bg1">
                  <a:lumMod val="85000"/>
                </a:schemeClr>
              </a:buClr>
              <a:buSzPct val="90000"/>
              <a:buNone/>
            </a:pPr>
            <a:endParaRPr lang="es-ES" dirty="0" smtClean="0">
              <a:latin typeface="Segoe UI Light" panose="020B0502040204020203" pitchFamily="34" charset="0"/>
              <a:cs typeface="Segoe UI Light" panose="020B0502040204020203" pitchFamily="34" charset="0"/>
            </a:endParaRPr>
          </a:p>
          <a:p>
            <a:pPr marL="0" indent="0">
              <a:buClr>
                <a:schemeClr val="bg1">
                  <a:lumMod val="85000"/>
                </a:schemeClr>
              </a:buClr>
              <a:buSzPct val="90000"/>
              <a:buNone/>
            </a:pPr>
            <a:endParaRPr lang="es-ES"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60906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OneShare</a:t>
            </a:r>
            <a:r>
              <a:rPr lang="es-ES" dirty="0" smtClean="0"/>
              <a:t>: Ventajas (2/2)</a:t>
            </a:r>
            <a:endParaRPr lang="es-ES" dirty="0"/>
          </a:p>
        </p:txBody>
      </p:sp>
      <p:sp>
        <p:nvSpPr>
          <p:cNvPr id="9" name="Marcador de contenido 4"/>
          <p:cNvSpPr>
            <a:spLocks noGrp="1"/>
          </p:cNvSpPr>
          <p:nvPr>
            <p:ph idx="4294967295"/>
          </p:nvPr>
        </p:nvSpPr>
        <p:spPr>
          <a:xfrm>
            <a:off x="275573" y="1825625"/>
            <a:ext cx="11686783" cy="4351338"/>
          </a:xfrm>
        </p:spPr>
        <p:txBody>
          <a:bodyPr>
            <a:normAutofit/>
          </a:bodyPr>
          <a:lstStyle/>
          <a:p>
            <a:pPr>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Integración con entornos de prueba y ALM:</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Integración con Team </a:t>
            </a:r>
            <a:r>
              <a:rPr lang="es-ES" dirty="0" err="1" smtClean="0">
                <a:latin typeface="Segoe UI Light" panose="020B0502040204020203" pitchFamily="34" charset="0"/>
                <a:cs typeface="Segoe UI Light" panose="020B0502040204020203" pitchFamily="34" charset="0"/>
              </a:rPr>
              <a:t>Foundation</a:t>
            </a:r>
            <a:r>
              <a:rPr lang="es-ES" dirty="0" smtClean="0">
                <a:latin typeface="Segoe UI Light" panose="020B0502040204020203" pitchFamily="34" charset="0"/>
                <a:cs typeface="Segoe UI Light" panose="020B0502040204020203" pitchFamily="34" charset="0"/>
              </a:rPr>
              <a:t> Server y Visual Studio Online.</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Creación y administración de entornos de desarrollo.</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Creación y administración de entornos de integración.</a:t>
            </a:r>
          </a:p>
          <a:p>
            <a:pPr lvl="1">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Integración con soluciones de automatización de test.</a:t>
            </a:r>
          </a:p>
          <a:p>
            <a:pPr lvl="1">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lvl="1">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marL="0" indent="0">
              <a:buClr>
                <a:schemeClr val="bg1">
                  <a:lumMod val="85000"/>
                </a:schemeClr>
              </a:buClr>
              <a:buSzPct val="90000"/>
              <a:buNone/>
            </a:pPr>
            <a:endParaRPr lang="es-ES" dirty="0" smtClean="0">
              <a:latin typeface="Segoe UI Light" panose="020B0502040204020203" pitchFamily="34" charset="0"/>
              <a:cs typeface="Segoe UI Light" panose="020B0502040204020203" pitchFamily="34" charset="0"/>
            </a:endParaRPr>
          </a:p>
          <a:p>
            <a:pPr marL="0" indent="0">
              <a:buClr>
                <a:schemeClr val="bg1">
                  <a:lumMod val="85000"/>
                </a:schemeClr>
              </a:buClr>
              <a:buSzPct val="90000"/>
              <a:buNone/>
            </a:pPr>
            <a:endParaRPr lang="es-ES"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60906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err="1" smtClean="0"/>
              <a:t>OneShare</a:t>
            </a:r>
            <a:r>
              <a:rPr lang="es-ES" dirty="0" smtClean="0"/>
              <a:t> in </a:t>
            </a:r>
            <a:r>
              <a:rPr lang="es-ES" dirty="0" err="1" smtClean="0"/>
              <a:t>deep</a:t>
            </a:r>
            <a:r>
              <a:rPr lang="es-ES" dirty="0" smtClean="0"/>
              <a:t>…</a:t>
            </a:r>
            <a:endParaRPr lang="es-ES" dirty="0"/>
          </a:p>
        </p:txBody>
      </p:sp>
      <p:sp>
        <p:nvSpPr>
          <p:cNvPr id="5" name="Subtítulo 4"/>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33915457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OneShare</a:t>
            </a:r>
            <a:r>
              <a:rPr lang="es-ES" dirty="0" smtClean="0"/>
              <a:t> Portal</a:t>
            </a:r>
            <a:endParaRPr lang="es-ES" dirty="0"/>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blip>
          <a:srcRect b="13885"/>
          <a:stretch>
            <a:fillRect/>
          </a:stretch>
        </p:blipFill>
        <p:spPr bwMode="auto">
          <a:xfrm>
            <a:off x="2343889" y="1234441"/>
            <a:ext cx="5723964" cy="5257800"/>
          </a:xfrm>
          <a:prstGeom prst="rect">
            <a:avLst/>
          </a:prstGeom>
          <a:noFill/>
          <a:ln w="9525">
            <a:noFill/>
            <a:miter lim="800000"/>
            <a:headEnd/>
            <a:tailEnd/>
          </a:ln>
          <a:effectLst/>
        </p:spPr>
      </p:pic>
    </p:spTree>
    <p:extLst>
      <p:ext uri="{BB962C8B-B14F-4D97-AF65-F5344CB8AC3E}">
        <p14:creationId xmlns:p14="http://schemas.microsoft.com/office/powerpoint/2010/main" val="174101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dirty="0" err="1" smtClean="0"/>
              <a:t>jugando</a:t>
            </a:r>
            <a:r>
              <a:rPr lang="en-US" dirty="0" smtClean="0"/>
              <a:t> con </a:t>
            </a:r>
            <a:r>
              <a:rPr lang="en-US" dirty="0" err="1" smtClean="0"/>
              <a:t>OneShare</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Gestión de máquinas virtuales</a:t>
            </a:r>
          </a:p>
        </p:txBody>
      </p:sp>
      <p:sp>
        <p:nvSpPr>
          <p:cNvPr id="5" name="Marcador de contenido 4"/>
          <p:cNvSpPr>
            <a:spLocks noGrp="1"/>
          </p:cNvSpPr>
          <p:nvPr>
            <p:ph idx="4294967295"/>
          </p:nvPr>
        </p:nvSpPr>
        <p:spPr>
          <a:xfrm>
            <a:off x="4691269" y="1825625"/>
            <a:ext cx="7203881" cy="4351338"/>
          </a:xfrm>
        </p:spPr>
        <p:txBody>
          <a:bodyPr>
            <a:normAutofit/>
          </a:bodyPr>
          <a:lstStyle/>
          <a:p>
            <a:pPr>
              <a:buClr>
                <a:schemeClr val="bg1">
                  <a:lumMod val="85000"/>
                </a:schemeClr>
              </a:buClr>
              <a:buSzPct val="90000"/>
              <a:buFont typeface="Segoe UI Light" panose="020B0502040204020203" pitchFamily="34" charset="0"/>
              <a:buChar char="■"/>
            </a:pPr>
            <a:r>
              <a:rPr lang="es-ES" dirty="0">
                <a:latin typeface="Segoe UI Light" panose="020B0502040204020203" pitchFamily="34" charset="0"/>
                <a:cs typeface="Segoe UI Light" panose="020B0502040204020203" pitchFamily="34" charset="0"/>
              </a:rPr>
              <a:t>Permite la gestión de las </a:t>
            </a:r>
            <a:r>
              <a:rPr lang="es-ES" dirty="0" err="1">
                <a:latin typeface="Segoe UI Light" panose="020B0502040204020203" pitchFamily="34" charset="0"/>
                <a:cs typeface="Segoe UI Light" panose="020B0502040204020203" pitchFamily="34" charset="0"/>
              </a:rPr>
              <a:t>VMs</a:t>
            </a:r>
            <a:r>
              <a:rPr lang="es-ES" dirty="0">
                <a:latin typeface="Segoe UI Light" panose="020B0502040204020203" pitchFamily="34" charset="0"/>
                <a:cs typeface="Segoe UI Light" panose="020B0502040204020203" pitchFamily="34" charset="0"/>
              </a:rPr>
              <a:t> del </a:t>
            </a:r>
            <a:r>
              <a:rPr lang="es-ES" dirty="0" smtClean="0">
                <a:latin typeface="Segoe UI Light" panose="020B0502040204020203" pitchFamily="34" charset="0"/>
                <a:cs typeface="Segoe UI Light" panose="020B0502040204020203" pitchFamily="34" charset="0"/>
              </a:rPr>
              <a:t>proyecto.</a:t>
            </a: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dirty="0">
                <a:latin typeface="Segoe UI Light" panose="020B0502040204020203" pitchFamily="34" charset="0"/>
                <a:cs typeface="Segoe UI Light" panose="020B0502040204020203" pitchFamily="34" charset="0"/>
              </a:rPr>
              <a:t> Es posible catalogar las distintas </a:t>
            </a:r>
            <a:r>
              <a:rPr lang="es-ES" dirty="0" err="1" smtClean="0">
                <a:latin typeface="Segoe UI Light" panose="020B0502040204020203" pitchFamily="34" charset="0"/>
                <a:cs typeface="Segoe UI Light" panose="020B0502040204020203" pitchFamily="34" charset="0"/>
              </a:rPr>
              <a:t>VMs</a:t>
            </a:r>
            <a:r>
              <a:rPr lang="es-ES" dirty="0" smtClean="0">
                <a:latin typeface="Segoe UI Light" panose="020B0502040204020203" pitchFamily="34" charset="0"/>
                <a:cs typeface="Segoe UI Light" panose="020B0502040204020203" pitchFamily="34" charset="0"/>
              </a:rPr>
              <a:t>.</a:t>
            </a: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dirty="0">
                <a:latin typeface="Segoe UI Light" panose="020B0502040204020203" pitchFamily="34" charset="0"/>
                <a:cs typeface="Segoe UI Light" panose="020B0502040204020203" pitchFamily="34" charset="0"/>
              </a:rPr>
              <a:t> No es necesario acceder a </a:t>
            </a:r>
            <a:r>
              <a:rPr lang="es-ES" dirty="0" err="1">
                <a:latin typeface="Segoe UI Light" panose="020B0502040204020203" pitchFamily="34" charset="0"/>
                <a:cs typeface="Segoe UI Light" panose="020B0502040204020203" pitchFamily="34" charset="0"/>
              </a:rPr>
              <a:t>Azure</a:t>
            </a:r>
            <a:r>
              <a:rPr lang="es-ES" dirty="0">
                <a:latin typeface="Segoe UI Light" panose="020B0502040204020203" pitchFamily="34" charset="0"/>
                <a:cs typeface="Segoe UI Light" panose="020B0502040204020203" pitchFamily="34" charset="0"/>
              </a:rPr>
              <a:t> para trabajar con estas </a:t>
            </a:r>
            <a:r>
              <a:rPr lang="es-ES" dirty="0" err="1">
                <a:latin typeface="Segoe UI Light" panose="020B0502040204020203" pitchFamily="34" charset="0"/>
                <a:cs typeface="Segoe UI Light" panose="020B0502040204020203" pitchFamily="34" charset="0"/>
              </a:rPr>
              <a:t>VMs</a:t>
            </a:r>
            <a:r>
              <a:rPr lang="es-ES" dirty="0">
                <a:latin typeface="Segoe UI Light" panose="020B0502040204020203" pitchFamily="34" charset="0"/>
                <a:cs typeface="Segoe UI Light" panose="020B0502040204020203" pitchFamily="34" charset="0"/>
              </a:rPr>
              <a:t>.</a:t>
            </a:r>
          </a:p>
          <a:p>
            <a:pPr>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dirty="0">
                <a:latin typeface="Segoe UI Light" panose="020B0502040204020203" pitchFamily="34" charset="0"/>
                <a:cs typeface="Segoe UI Light" panose="020B0502040204020203" pitchFamily="34" charset="0"/>
              </a:rPr>
              <a:t> Es posible monitorizar el Uso actual </a:t>
            </a:r>
            <a:r>
              <a:rPr lang="es-ES" dirty="0" smtClean="0">
                <a:latin typeface="Segoe UI Light" panose="020B0502040204020203" pitchFamily="34" charset="0"/>
                <a:cs typeface="Segoe UI Light" panose="020B0502040204020203" pitchFamily="34" charset="0"/>
              </a:rPr>
              <a:t>vs el </a:t>
            </a:r>
            <a:r>
              <a:rPr lang="es-ES" dirty="0">
                <a:latin typeface="Segoe UI Light" panose="020B0502040204020203" pitchFamily="34" charset="0"/>
                <a:cs typeface="Segoe UI Light" panose="020B0502040204020203" pitchFamily="34" charset="0"/>
              </a:rPr>
              <a:t>Uso </a:t>
            </a:r>
            <a:r>
              <a:rPr lang="es-ES" dirty="0" smtClean="0">
                <a:latin typeface="Segoe UI Light" panose="020B0502040204020203" pitchFamily="34" charset="0"/>
                <a:cs typeface="Segoe UI Light" panose="020B0502040204020203" pitchFamily="34" charset="0"/>
              </a:rPr>
              <a:t>Planificado.</a:t>
            </a:r>
            <a:endParaRPr lang="es-ES" dirty="0">
              <a:latin typeface="Segoe UI Light" panose="020B0502040204020203" pitchFamily="34" charset="0"/>
              <a:cs typeface="Segoe UI Light" panose="020B0502040204020203" pitchFamily="34" charset="0"/>
            </a:endParaRPr>
          </a:p>
        </p:txBody>
      </p:sp>
      <p:pic>
        <p:nvPicPr>
          <p:cNvPr id="6" name="Picture 3"/>
          <p:cNvPicPr>
            <a:picLocks noChangeAspect="1" noChangeArrowheads="1"/>
          </p:cNvPicPr>
          <p:nvPr/>
        </p:nvPicPr>
        <p:blipFill>
          <a:blip r:embed="rId2" cstate="print"/>
          <a:srcRect t="25675"/>
          <a:stretch>
            <a:fillRect/>
          </a:stretch>
        </p:blipFill>
        <p:spPr bwMode="auto">
          <a:xfrm>
            <a:off x="373712" y="1523711"/>
            <a:ext cx="4066749" cy="5130928"/>
          </a:xfrm>
          <a:prstGeom prst="rect">
            <a:avLst/>
          </a:prstGeom>
          <a:noFill/>
          <a:ln w="9525">
            <a:noFill/>
            <a:miter lim="800000"/>
            <a:headEnd/>
            <a:tailEnd/>
          </a:ln>
          <a:effectLst/>
        </p:spPr>
      </p:pic>
    </p:spTree>
    <p:extLst>
      <p:ext uri="{BB962C8B-B14F-4D97-AF65-F5344CB8AC3E}">
        <p14:creationId xmlns:p14="http://schemas.microsoft.com/office/powerpoint/2010/main" val="24160906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Monitorizar el </a:t>
            </a:r>
            <a:r>
              <a:rPr lang="es-ES" dirty="0"/>
              <a:t>c</a:t>
            </a:r>
            <a:r>
              <a:rPr lang="es-ES" dirty="0" smtClean="0"/>
              <a:t>onsumo</a:t>
            </a:r>
            <a:endParaRPr lang="es-ES" dirty="0"/>
          </a:p>
        </p:txBody>
      </p:sp>
      <p:sp>
        <p:nvSpPr>
          <p:cNvPr id="5" name="Marcador de contenido 4"/>
          <p:cNvSpPr>
            <a:spLocks noGrp="1"/>
          </p:cNvSpPr>
          <p:nvPr>
            <p:ph idx="4294967295"/>
          </p:nvPr>
        </p:nvSpPr>
        <p:spPr>
          <a:xfrm>
            <a:off x="5653377" y="2151634"/>
            <a:ext cx="6066846" cy="3803895"/>
          </a:xfrm>
        </p:spPr>
        <p:txBody>
          <a:bodyPr>
            <a:normAutofit/>
          </a:bodyPr>
          <a:lstStyle/>
          <a:p>
            <a:pPr>
              <a:buClr>
                <a:schemeClr val="bg1">
                  <a:lumMod val="85000"/>
                </a:schemeClr>
              </a:buClr>
              <a:buSzPct val="90000"/>
              <a:buFont typeface="Segoe UI Light" panose="020B0502040204020203" pitchFamily="34" charset="0"/>
              <a:buChar char="■"/>
            </a:pPr>
            <a:r>
              <a:rPr lang="es-ES" dirty="0">
                <a:latin typeface="Segoe UI Light" panose="020B0502040204020203" pitchFamily="34" charset="0"/>
                <a:cs typeface="Segoe UI Light" panose="020B0502040204020203" pitchFamily="34" charset="0"/>
              </a:rPr>
              <a:t>Gráfica de costes de los entornos de desarrollo y </a:t>
            </a:r>
            <a:r>
              <a:rPr lang="es-ES" dirty="0" smtClean="0">
                <a:latin typeface="Segoe UI Light" panose="020B0502040204020203" pitchFamily="34" charset="0"/>
                <a:cs typeface="Segoe UI Light" panose="020B0502040204020203" pitchFamily="34" charset="0"/>
              </a:rPr>
              <a:t>pruebas.</a:t>
            </a:r>
          </a:p>
          <a:p>
            <a:pPr>
              <a:buClr>
                <a:schemeClr val="bg1">
                  <a:lumMod val="85000"/>
                </a:schemeClr>
              </a:buClr>
              <a:buSzPct val="90000"/>
              <a:buFont typeface="Segoe UI Light" panose="020B0502040204020203" pitchFamily="34" charset="0"/>
              <a:buChar char="■"/>
            </a:pPr>
            <a:endParaRPr lang="es-ES" dirty="0" smtClean="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 </a:t>
            </a:r>
            <a:r>
              <a:rPr lang="es-ES" dirty="0">
                <a:latin typeface="Segoe UI Light" panose="020B0502040204020203" pitchFamily="34" charset="0"/>
                <a:cs typeface="Segoe UI Light" panose="020B0502040204020203" pitchFamily="34" charset="0"/>
              </a:rPr>
              <a:t>Permite especificar el período de </a:t>
            </a:r>
            <a:r>
              <a:rPr lang="es-ES" dirty="0" smtClean="0">
                <a:latin typeface="Segoe UI Light" panose="020B0502040204020203" pitchFamily="34" charset="0"/>
                <a:cs typeface="Segoe UI Light" panose="020B0502040204020203" pitchFamily="34" charset="0"/>
              </a:rPr>
              <a:t>análisis.</a:t>
            </a: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dirty="0">
                <a:latin typeface="Segoe UI Light" panose="020B0502040204020203" pitchFamily="34" charset="0"/>
                <a:cs typeface="Segoe UI Light" panose="020B0502040204020203" pitchFamily="34" charset="0"/>
              </a:rPr>
              <a:t> Permite consultar el detalle diario de </a:t>
            </a:r>
            <a:r>
              <a:rPr lang="es-ES" dirty="0" smtClean="0">
                <a:latin typeface="Segoe UI Light" panose="020B0502040204020203" pitchFamily="34" charset="0"/>
                <a:cs typeface="Segoe UI Light" panose="020B0502040204020203" pitchFamily="34" charset="0"/>
              </a:rPr>
              <a:t>consumo.</a:t>
            </a:r>
            <a:endParaRPr lang="es-ES" dirty="0">
              <a:latin typeface="Segoe UI Light" panose="020B0502040204020203" pitchFamily="34" charset="0"/>
              <a:cs typeface="Segoe UI Light" panose="020B0502040204020203"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274641" y="1690688"/>
            <a:ext cx="5286375" cy="4429125"/>
          </a:xfrm>
          <a:prstGeom prst="rect">
            <a:avLst/>
          </a:prstGeom>
          <a:noFill/>
          <a:ln w="9525">
            <a:noFill/>
            <a:miter lim="800000"/>
            <a:headEnd/>
            <a:tailEnd/>
          </a:ln>
          <a:effectLst/>
        </p:spPr>
      </p:pic>
    </p:spTree>
    <p:extLst>
      <p:ext uri="{BB962C8B-B14F-4D97-AF65-F5344CB8AC3E}">
        <p14:creationId xmlns:p14="http://schemas.microsoft.com/office/powerpoint/2010/main" val="19578187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Monitorizar el consumo por VM:</a:t>
            </a:r>
            <a:endParaRPr lang="es-ES" dirty="0"/>
          </a:p>
        </p:txBody>
      </p:sp>
      <p:pic>
        <p:nvPicPr>
          <p:cNvPr id="6" name="Picture 3"/>
          <p:cNvPicPr>
            <a:picLocks noChangeAspect="1" noChangeArrowheads="1"/>
          </p:cNvPicPr>
          <p:nvPr/>
        </p:nvPicPr>
        <p:blipFill>
          <a:blip r:embed="rId2" cstate="print"/>
          <a:srcRect/>
          <a:stretch>
            <a:fillRect/>
          </a:stretch>
        </p:blipFill>
        <p:spPr bwMode="auto">
          <a:xfrm>
            <a:off x="1291648" y="1878661"/>
            <a:ext cx="8688103" cy="2643206"/>
          </a:xfrm>
          <a:prstGeom prst="rect">
            <a:avLst/>
          </a:prstGeom>
          <a:noFill/>
          <a:ln w="9525">
            <a:noFill/>
            <a:miter lim="800000"/>
            <a:headEnd/>
            <a:tailEnd/>
          </a:ln>
          <a:effectLst/>
        </p:spPr>
      </p:pic>
    </p:spTree>
    <p:extLst>
      <p:ext uri="{BB962C8B-B14F-4D97-AF65-F5344CB8AC3E}">
        <p14:creationId xmlns:p14="http://schemas.microsoft.com/office/powerpoint/2010/main" val="80966490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Integración con soluciones ALM</a:t>
            </a:r>
          </a:p>
        </p:txBody>
      </p:sp>
      <p:sp>
        <p:nvSpPr>
          <p:cNvPr id="5" name="Marcador de contenido 4"/>
          <p:cNvSpPr>
            <a:spLocks noGrp="1"/>
          </p:cNvSpPr>
          <p:nvPr>
            <p:ph idx="4294967295"/>
          </p:nvPr>
        </p:nvSpPr>
        <p:spPr>
          <a:xfrm>
            <a:off x="5284379" y="1825625"/>
            <a:ext cx="6380183" cy="4351338"/>
          </a:xfrm>
        </p:spPr>
        <p:txBody>
          <a:bodyPr>
            <a:no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Acceso directo a Visual Studio Online creado para el </a:t>
            </a:r>
            <a:r>
              <a:rPr lang="es-ES" sz="2400" dirty="0" smtClean="0">
                <a:latin typeface="Segoe UI Light" panose="020B0502040204020203" pitchFamily="34" charset="0"/>
                <a:cs typeface="Segoe UI Light" panose="020B0502040204020203" pitchFamily="34" charset="0"/>
              </a:rPr>
              <a:t>proyecto.</a:t>
            </a: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smtClean="0">
                <a:latin typeface="Segoe UI Light" panose="020B0502040204020203" pitchFamily="34" charset="0"/>
                <a:cs typeface="Segoe UI Light" panose="020B0502040204020203" pitchFamily="34" charset="0"/>
              </a:rPr>
              <a:t>Integración </a:t>
            </a:r>
            <a:r>
              <a:rPr lang="es-ES" sz="2400" dirty="0">
                <a:latin typeface="Segoe UI Light" panose="020B0502040204020203" pitchFamily="34" charset="0"/>
                <a:cs typeface="Segoe UI Light" panose="020B0502040204020203" pitchFamily="34" charset="0"/>
              </a:rPr>
              <a:t>de las actividades del equipo en las distintas soluciones:</a:t>
            </a: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a:t>
            </a:r>
            <a:r>
              <a:rPr lang="es-ES" sz="1800" dirty="0" err="1" smtClean="0">
                <a:latin typeface="Segoe UI Light" panose="020B0502040204020203" pitchFamily="34" charset="0"/>
                <a:cs typeface="Segoe UI Light" panose="020B0502040204020203" pitchFamily="34" charset="0"/>
              </a:rPr>
              <a:t>OneShare</a:t>
            </a:r>
            <a:r>
              <a:rPr lang="es-ES" sz="1800" dirty="0" smtClean="0">
                <a:latin typeface="Segoe UI Light" panose="020B0502040204020203" pitchFamily="34" charset="0"/>
                <a:cs typeface="Segoe UI Light" panose="020B0502040204020203" pitchFamily="34" charset="0"/>
              </a:rPr>
              <a:t>.</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Inicio de </a:t>
            </a:r>
            <a:r>
              <a:rPr lang="es-ES" sz="1800" dirty="0" err="1" smtClean="0">
                <a:latin typeface="Segoe UI Light" panose="020B0502040204020203" pitchFamily="34" charset="0"/>
                <a:cs typeface="Segoe UI Light" panose="020B0502040204020203" pitchFamily="34" charset="0"/>
              </a:rPr>
              <a:t>VMs</a:t>
            </a:r>
            <a:r>
              <a:rPr lang="es-ES" sz="1800" dirty="0" smtClean="0">
                <a:latin typeface="Segoe UI Light" panose="020B0502040204020203" pitchFamily="34" charset="0"/>
                <a:cs typeface="Segoe UI Light" panose="020B0502040204020203" pitchFamily="34" charset="0"/>
              </a:rPr>
              <a:t>.</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a:t>
            </a:r>
            <a:r>
              <a:rPr lang="es-ES" sz="1800" dirty="0" smtClean="0">
                <a:latin typeface="Segoe UI Light" panose="020B0502040204020203" pitchFamily="34" charset="0"/>
                <a:cs typeface="Segoe UI Light" panose="020B0502040204020203" pitchFamily="34" charset="0"/>
              </a:rPr>
              <a:t>Aprovisionamiento </a:t>
            </a:r>
            <a:r>
              <a:rPr lang="es-ES" sz="1800" dirty="0">
                <a:latin typeface="Segoe UI Light" panose="020B0502040204020203" pitchFamily="34" charset="0"/>
                <a:cs typeface="Segoe UI Light" panose="020B0502040204020203" pitchFamily="34" charset="0"/>
              </a:rPr>
              <a:t>de nuevas </a:t>
            </a:r>
            <a:r>
              <a:rPr lang="es-ES" sz="1800" dirty="0" err="1" smtClean="0">
                <a:latin typeface="Segoe UI Light" panose="020B0502040204020203" pitchFamily="34" charset="0"/>
                <a:cs typeface="Segoe UI Light" panose="020B0502040204020203" pitchFamily="34" charset="0"/>
              </a:rPr>
              <a:t>VMs</a:t>
            </a:r>
            <a:r>
              <a:rPr lang="es-ES" sz="1800" dirty="0" smtClean="0">
                <a:latin typeface="Segoe UI Light" panose="020B0502040204020203" pitchFamily="34" charset="0"/>
                <a:cs typeface="Segoe UI Light" panose="020B0502040204020203" pitchFamily="34" charset="0"/>
              </a:rPr>
              <a:t>.</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Parada de </a:t>
            </a:r>
            <a:r>
              <a:rPr lang="es-ES" sz="1800" dirty="0" err="1" smtClean="0">
                <a:latin typeface="Segoe UI Light" panose="020B0502040204020203" pitchFamily="34" charset="0"/>
                <a:cs typeface="Segoe UI Light" panose="020B0502040204020203" pitchFamily="34" charset="0"/>
              </a:rPr>
              <a:t>VMs</a:t>
            </a:r>
            <a:r>
              <a:rPr lang="es-ES" sz="1800" dirty="0" smtClean="0">
                <a:latin typeface="Segoe UI Light" panose="020B0502040204020203" pitchFamily="34" charset="0"/>
                <a:cs typeface="Segoe UI Light" panose="020B0502040204020203" pitchFamily="34" charset="0"/>
              </a:rPr>
              <a:t>.</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Visual Studio </a:t>
            </a:r>
            <a:r>
              <a:rPr lang="es-ES" sz="1800" dirty="0" smtClean="0">
                <a:latin typeface="Segoe UI Light" panose="020B0502040204020203" pitchFamily="34" charset="0"/>
                <a:cs typeface="Segoe UI Light" panose="020B0502040204020203" pitchFamily="34" charset="0"/>
              </a:rPr>
              <a:t>Online.</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Control de </a:t>
            </a:r>
            <a:r>
              <a:rPr lang="es-ES" sz="1800" dirty="0" smtClean="0">
                <a:latin typeface="Segoe UI Light" panose="020B0502040204020203" pitchFamily="34" charset="0"/>
                <a:cs typeface="Segoe UI Light" panose="020B0502040204020203" pitchFamily="34" charset="0"/>
              </a:rPr>
              <a:t>versiones.</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a:t>
            </a:r>
            <a:r>
              <a:rPr lang="es-ES" sz="1800" dirty="0" smtClean="0">
                <a:latin typeface="Segoe UI Light" panose="020B0502040204020203" pitchFamily="34" charset="0"/>
                <a:cs typeface="Segoe UI Light" panose="020B0502040204020203" pitchFamily="34" charset="0"/>
              </a:rPr>
              <a:t>Pruebas.</a:t>
            </a:r>
            <a:endParaRPr lang="es-ES" sz="1800" dirty="0">
              <a:latin typeface="Segoe UI Light" panose="020B0502040204020203" pitchFamily="34" charset="0"/>
              <a:cs typeface="Segoe UI Light" panose="020B0502040204020203" pitchFamily="34" charset="0"/>
            </a:endParaRPr>
          </a:p>
          <a:p>
            <a:pPr marL="685800" lvl="2">
              <a:spcBef>
                <a:spcPts val="1000"/>
              </a:spcBef>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 Gestión de tareas de </a:t>
            </a:r>
            <a:r>
              <a:rPr lang="es-ES" sz="1800" dirty="0" smtClean="0">
                <a:latin typeface="Segoe UI Light" panose="020B0502040204020203" pitchFamily="34" charset="0"/>
                <a:cs typeface="Segoe UI Light" panose="020B0502040204020203" pitchFamily="34" charset="0"/>
              </a:rPr>
              <a:t>desarrollo.</a:t>
            </a:r>
            <a:endParaRPr lang="es-ES" sz="1800" dirty="0">
              <a:latin typeface="Segoe UI Light" panose="020B0502040204020203" pitchFamily="34" charset="0"/>
              <a:cs typeface="Segoe UI Light" panose="020B0502040204020203"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416527" y="1584051"/>
            <a:ext cx="2847975" cy="180975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376893" y="1917237"/>
            <a:ext cx="2867025" cy="1438275"/>
          </a:xfrm>
          <a:prstGeom prst="rect">
            <a:avLst/>
          </a:prstGeom>
          <a:noFill/>
          <a:ln w="9525">
            <a:noFill/>
            <a:miter lim="800000"/>
            <a:headEnd/>
            <a:tailEnd/>
          </a:ln>
          <a:effectLst/>
        </p:spPr>
      </p:pic>
      <p:pic>
        <p:nvPicPr>
          <p:cNvPr id="8" name="Picture 4"/>
          <p:cNvPicPr>
            <a:picLocks noChangeAspect="1" noChangeArrowheads="1"/>
          </p:cNvPicPr>
          <p:nvPr/>
        </p:nvPicPr>
        <p:blipFill>
          <a:blip r:embed="rId4" cstate="print"/>
          <a:srcRect t="38328"/>
          <a:stretch>
            <a:fillRect/>
          </a:stretch>
        </p:blipFill>
        <p:spPr bwMode="auto">
          <a:xfrm>
            <a:off x="274641" y="3550257"/>
            <a:ext cx="4867853" cy="2528871"/>
          </a:xfrm>
          <a:prstGeom prst="rect">
            <a:avLst/>
          </a:prstGeom>
          <a:noFill/>
          <a:ln w="9525">
            <a:noFill/>
            <a:miter lim="800000"/>
            <a:headEnd/>
            <a:tailEnd/>
          </a:ln>
          <a:effectLst/>
        </p:spPr>
      </p:pic>
    </p:spTree>
    <p:extLst>
      <p:ext uri="{BB962C8B-B14F-4D97-AF65-F5344CB8AC3E}">
        <p14:creationId xmlns:p14="http://schemas.microsoft.com/office/powerpoint/2010/main" val="31369283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Aprovisionamiento de </a:t>
            </a:r>
            <a:r>
              <a:rPr lang="es-ES" dirty="0" err="1"/>
              <a:t>VMs</a:t>
            </a:r>
            <a:endParaRPr lang="es-ES" dirty="0"/>
          </a:p>
        </p:txBody>
      </p:sp>
      <p:sp>
        <p:nvSpPr>
          <p:cNvPr id="5" name="Marcador de contenido 4"/>
          <p:cNvSpPr>
            <a:spLocks noGrp="1"/>
          </p:cNvSpPr>
          <p:nvPr>
            <p:ph idx="4294967295"/>
          </p:nvPr>
        </p:nvSpPr>
        <p:spPr>
          <a:xfrm>
            <a:off x="3619894" y="1825625"/>
            <a:ext cx="7733906" cy="4351338"/>
          </a:xfrm>
        </p:spPr>
        <p:txBody>
          <a:bodyPr>
            <a:noAutofit/>
          </a:bodyPr>
          <a:lstStyle/>
          <a:p>
            <a:pPr>
              <a:lnSpc>
                <a:spcPct val="100000"/>
              </a:lnSpc>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Permite el aprovisionamiento de entornos de desarrollo en modalidad self-service.</a:t>
            </a:r>
          </a:p>
          <a:p>
            <a:pPr>
              <a:lnSpc>
                <a:spcPct val="100000"/>
              </a:lnSpc>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a:lnSpc>
                <a:spcPct val="100000"/>
              </a:lnSpc>
              <a:buClr>
                <a:schemeClr val="bg1">
                  <a:lumMod val="85000"/>
                </a:schemeClr>
              </a:buClr>
              <a:buSzPct val="90000"/>
              <a:buFont typeface="Segoe UI Light" panose="020B0502040204020203" pitchFamily="34" charset="0"/>
              <a:buChar char="■"/>
            </a:pPr>
            <a:r>
              <a:rPr lang="es-ES" sz="2400" dirty="0" smtClean="0">
                <a:latin typeface="Segoe UI Light" panose="020B0502040204020203" pitchFamily="34" charset="0"/>
                <a:cs typeface="Segoe UI Light" panose="020B0502040204020203" pitchFamily="34" charset="0"/>
              </a:rPr>
              <a:t>Basado </a:t>
            </a:r>
            <a:r>
              <a:rPr lang="es-ES" sz="2400" dirty="0">
                <a:latin typeface="Segoe UI Light" panose="020B0502040204020203" pitchFamily="34" charset="0"/>
                <a:cs typeface="Segoe UI Light" panose="020B0502040204020203" pitchFamily="34" charset="0"/>
              </a:rPr>
              <a:t>en </a:t>
            </a:r>
            <a:r>
              <a:rPr lang="es-ES" sz="2400" dirty="0" err="1" smtClean="0">
                <a:latin typeface="Segoe UI Light" panose="020B0502040204020203" pitchFamily="34" charset="0"/>
                <a:cs typeface="Segoe UI Light" panose="020B0502040204020203" pitchFamily="34" charset="0"/>
              </a:rPr>
              <a:t>templates</a:t>
            </a:r>
            <a:r>
              <a:rPr lang="es-ES" sz="2400" dirty="0" smtClean="0">
                <a:latin typeface="Segoe UI Light" panose="020B0502040204020203" pitchFamily="34" charset="0"/>
                <a:cs typeface="Segoe UI Light" panose="020B0502040204020203" pitchFamily="34" charset="0"/>
              </a:rPr>
              <a:t>:</a:t>
            </a:r>
            <a:endParaRPr lang="es-ES" sz="2400" dirty="0">
              <a:latin typeface="Segoe UI Light" panose="020B0502040204020203" pitchFamily="34" charset="0"/>
              <a:cs typeface="Segoe UI Light" panose="020B0502040204020203" pitchFamily="34" charset="0"/>
            </a:endParaRPr>
          </a:p>
          <a:p>
            <a:pPr>
              <a:lnSpc>
                <a:spcPct val="100000"/>
              </a:lnSpc>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marL="685800" lvl="2">
              <a:lnSpc>
                <a:spcPct val="100000"/>
              </a:lnSpc>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Permite </a:t>
            </a:r>
            <a:r>
              <a:rPr lang="es-ES" dirty="0">
                <a:latin typeface="Segoe UI Light" panose="020B0502040204020203" pitchFamily="34" charset="0"/>
                <a:cs typeface="Segoe UI Light" panose="020B0502040204020203" pitchFamily="34" charset="0"/>
              </a:rPr>
              <a:t>estandarizar los </a:t>
            </a:r>
            <a:r>
              <a:rPr lang="es-ES" dirty="0" smtClean="0">
                <a:latin typeface="Segoe UI Light" panose="020B0502040204020203" pitchFamily="34" charset="0"/>
                <a:cs typeface="Segoe UI Light" panose="020B0502040204020203" pitchFamily="34" charset="0"/>
              </a:rPr>
              <a:t>entornos.</a:t>
            </a:r>
            <a:endParaRPr lang="es-ES" dirty="0">
              <a:latin typeface="Segoe UI Light" panose="020B0502040204020203" pitchFamily="34" charset="0"/>
              <a:cs typeface="Segoe UI Light" panose="020B0502040204020203" pitchFamily="34" charset="0"/>
            </a:endParaRPr>
          </a:p>
          <a:p>
            <a:pPr marL="685800" lvl="2">
              <a:lnSpc>
                <a:spcPct val="100000"/>
              </a:lnSpc>
              <a:spcBef>
                <a:spcPts val="1000"/>
              </a:spcBef>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marL="685800" lvl="2">
              <a:lnSpc>
                <a:spcPct val="100000"/>
              </a:lnSpc>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Permite </a:t>
            </a:r>
            <a:r>
              <a:rPr lang="es-ES" dirty="0">
                <a:latin typeface="Segoe UI Light" panose="020B0502040204020203" pitchFamily="34" charset="0"/>
                <a:cs typeface="Segoe UI Light" panose="020B0502040204020203" pitchFamily="34" charset="0"/>
              </a:rPr>
              <a:t>controlar los costes de las </a:t>
            </a:r>
            <a:r>
              <a:rPr lang="es-ES" dirty="0" err="1" smtClean="0">
                <a:latin typeface="Segoe UI Light" panose="020B0502040204020203" pitchFamily="34" charset="0"/>
                <a:cs typeface="Segoe UI Light" panose="020B0502040204020203" pitchFamily="34" charset="0"/>
              </a:rPr>
              <a:t>VMs</a:t>
            </a:r>
            <a:r>
              <a:rPr lang="es-ES" dirty="0" smtClean="0">
                <a:latin typeface="Segoe UI Light" panose="020B0502040204020203" pitchFamily="34" charset="0"/>
                <a:cs typeface="Segoe UI Light" panose="020B0502040204020203" pitchFamily="34" charset="0"/>
              </a:rPr>
              <a:t>.</a:t>
            </a:r>
            <a:endParaRPr lang="es-ES" dirty="0">
              <a:latin typeface="Segoe UI Light" panose="020B0502040204020203" pitchFamily="34" charset="0"/>
              <a:cs typeface="Segoe UI Light" panose="020B0502040204020203" pitchFamily="34" charset="0"/>
            </a:endParaRPr>
          </a:p>
          <a:p>
            <a:pPr marL="685800" lvl="2">
              <a:lnSpc>
                <a:spcPct val="100000"/>
              </a:lnSpc>
              <a:spcBef>
                <a:spcPts val="1000"/>
              </a:spcBef>
              <a:buClr>
                <a:schemeClr val="bg1">
                  <a:lumMod val="85000"/>
                </a:schemeClr>
              </a:buClr>
              <a:buSzPct val="90000"/>
              <a:buFont typeface="Segoe UI Light" panose="020B0502040204020203" pitchFamily="34" charset="0"/>
              <a:buChar char="■"/>
            </a:pPr>
            <a:endParaRPr lang="es-ES" dirty="0">
              <a:latin typeface="Segoe UI Light" panose="020B0502040204020203" pitchFamily="34" charset="0"/>
              <a:cs typeface="Segoe UI Light" panose="020B0502040204020203" pitchFamily="34" charset="0"/>
            </a:endParaRPr>
          </a:p>
          <a:p>
            <a:pPr marL="685800" lvl="2">
              <a:lnSpc>
                <a:spcPct val="100000"/>
              </a:lnSpc>
              <a:spcBef>
                <a:spcPts val="1000"/>
              </a:spcBef>
              <a:buClr>
                <a:schemeClr val="bg1">
                  <a:lumMod val="85000"/>
                </a:schemeClr>
              </a:buClr>
              <a:buSzPct val="90000"/>
              <a:buFont typeface="Segoe UI Light" panose="020B0502040204020203" pitchFamily="34" charset="0"/>
              <a:buChar char="■"/>
            </a:pPr>
            <a:r>
              <a:rPr lang="es-ES" dirty="0" smtClean="0">
                <a:latin typeface="Segoe UI Light" panose="020B0502040204020203" pitchFamily="34" charset="0"/>
                <a:cs typeface="Segoe UI Light" panose="020B0502040204020203" pitchFamily="34" charset="0"/>
              </a:rPr>
              <a:t>Reducción </a:t>
            </a:r>
            <a:r>
              <a:rPr lang="es-ES" dirty="0">
                <a:latin typeface="Segoe UI Light" panose="020B0502040204020203" pitchFamily="34" charset="0"/>
                <a:cs typeface="Segoe UI Light" panose="020B0502040204020203" pitchFamily="34" charset="0"/>
              </a:rPr>
              <a:t>de costes de las nuevas incorporaciones.</a:t>
            </a:r>
          </a:p>
        </p:txBody>
      </p:sp>
      <p:pic>
        <p:nvPicPr>
          <p:cNvPr id="6" name="Picture 3"/>
          <p:cNvPicPr>
            <a:picLocks noChangeAspect="1" noChangeArrowheads="1"/>
          </p:cNvPicPr>
          <p:nvPr/>
        </p:nvPicPr>
        <p:blipFill>
          <a:blip r:embed="rId2" cstate="print"/>
          <a:srcRect r="50143" b="64917"/>
          <a:stretch>
            <a:fillRect/>
          </a:stretch>
        </p:blipFill>
        <p:spPr bwMode="auto">
          <a:xfrm>
            <a:off x="568079" y="2147892"/>
            <a:ext cx="2692663" cy="2500330"/>
          </a:xfrm>
          <a:prstGeom prst="rect">
            <a:avLst/>
          </a:prstGeom>
          <a:noFill/>
          <a:ln w="9525">
            <a:noFill/>
            <a:miter lim="800000"/>
            <a:headEnd/>
            <a:tailEnd/>
          </a:ln>
          <a:effectLst/>
        </p:spPr>
      </p:pic>
    </p:spTree>
    <p:extLst>
      <p:ext uri="{BB962C8B-B14F-4D97-AF65-F5344CB8AC3E}">
        <p14:creationId xmlns:p14="http://schemas.microsoft.com/office/powerpoint/2010/main" val="4464870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Planificar el uso de </a:t>
            </a:r>
            <a:r>
              <a:rPr lang="es-ES" dirty="0" err="1" smtClean="0"/>
              <a:t>VMs</a:t>
            </a:r>
            <a:r>
              <a:rPr lang="es-ES" dirty="0" smtClean="0"/>
              <a:t>:</a:t>
            </a:r>
            <a:endParaRPr lang="es-ES" dirty="0"/>
          </a:p>
        </p:txBody>
      </p:sp>
      <p:sp>
        <p:nvSpPr>
          <p:cNvPr id="5" name="Marcador de contenido 4"/>
          <p:cNvSpPr>
            <a:spLocks noGrp="1"/>
          </p:cNvSpPr>
          <p:nvPr>
            <p:ph idx="4294967295"/>
          </p:nvPr>
        </p:nvSpPr>
        <p:spPr>
          <a:xfrm>
            <a:off x="274642" y="5024486"/>
            <a:ext cx="11075230" cy="1677971"/>
          </a:xfrm>
        </p:spPr>
        <p:txBody>
          <a:bodyPr>
            <a:noAutofit/>
          </a:bodyPr>
          <a:lstStyle/>
          <a:p>
            <a:pPr>
              <a:lnSpc>
                <a:spcPct val="120000"/>
              </a:lnSpc>
              <a:buClr>
                <a:schemeClr val="bg1">
                  <a:lumMod val="85000"/>
                </a:schemeClr>
              </a:buClr>
              <a:buSzPct val="90000"/>
              <a:buFont typeface="Segoe UI Light" panose="020B0502040204020203" pitchFamily="34" charset="0"/>
              <a:buChar char="■"/>
            </a:pPr>
            <a:r>
              <a:rPr lang="es-ES" sz="1800" dirty="0">
                <a:latin typeface="Segoe UI Light" panose="020B0502040204020203" pitchFamily="34" charset="0"/>
                <a:cs typeface="Segoe UI Light" panose="020B0502040204020203" pitchFamily="34" charset="0"/>
              </a:rPr>
              <a:t>Cada VM puede tener su propia planificación de </a:t>
            </a:r>
            <a:r>
              <a:rPr lang="es-ES" sz="1800" dirty="0" smtClean="0">
                <a:latin typeface="Segoe UI Light" panose="020B0502040204020203" pitchFamily="34" charset="0"/>
                <a:cs typeface="Segoe UI Light" panose="020B0502040204020203" pitchFamily="34" charset="0"/>
              </a:rPr>
              <a:t>inicio </a:t>
            </a:r>
            <a:r>
              <a:rPr lang="es-ES" sz="1800" dirty="0">
                <a:latin typeface="Segoe UI Light" panose="020B0502040204020203" pitchFamily="34" charset="0"/>
                <a:cs typeface="Segoe UI Light" panose="020B0502040204020203" pitchFamily="34" charset="0"/>
              </a:rPr>
              <a:t>y </a:t>
            </a:r>
            <a:r>
              <a:rPr lang="es-ES" sz="1800" dirty="0" smtClean="0">
                <a:latin typeface="Segoe UI Light" panose="020B0502040204020203" pitchFamily="34" charset="0"/>
                <a:cs typeface="Segoe UI Light" panose="020B0502040204020203" pitchFamily="34" charset="0"/>
              </a:rPr>
              <a:t>parada.</a:t>
            </a:r>
            <a:endParaRPr lang="es-ES" sz="1800" dirty="0">
              <a:latin typeface="Segoe UI Light" panose="020B0502040204020203" pitchFamily="34" charset="0"/>
              <a:cs typeface="Segoe UI Light" panose="020B0502040204020203" pitchFamily="34" charset="0"/>
            </a:endParaRPr>
          </a:p>
          <a:p>
            <a:pPr>
              <a:lnSpc>
                <a:spcPct val="120000"/>
              </a:lnSpc>
              <a:buClr>
                <a:schemeClr val="bg1">
                  <a:lumMod val="85000"/>
                </a:schemeClr>
              </a:buClr>
              <a:buSzPct val="90000"/>
              <a:buFont typeface="Segoe UI Light" panose="020B0502040204020203" pitchFamily="34" charset="0"/>
              <a:buChar char="■"/>
            </a:pPr>
            <a:r>
              <a:rPr lang="es-ES" sz="1800" dirty="0" smtClean="0">
                <a:latin typeface="Segoe UI Light" panose="020B0502040204020203" pitchFamily="34" charset="0"/>
                <a:cs typeface="Segoe UI Light" panose="020B0502040204020203" pitchFamily="34" charset="0"/>
              </a:rPr>
              <a:t>Sin </a:t>
            </a:r>
            <a:r>
              <a:rPr lang="es-ES" sz="1800" dirty="0">
                <a:latin typeface="Segoe UI Light" panose="020B0502040204020203" pitchFamily="34" charset="0"/>
                <a:cs typeface="Segoe UI Light" panose="020B0502040204020203" pitchFamily="34" charset="0"/>
              </a:rPr>
              <a:t>necesidad de creación de scripts </a:t>
            </a:r>
            <a:r>
              <a:rPr lang="es-ES" sz="1800" dirty="0" err="1" smtClean="0">
                <a:latin typeface="Segoe UI Light" panose="020B0502040204020203" pitchFamily="34" charset="0"/>
                <a:cs typeface="Segoe UI Light" panose="020B0502040204020203" pitchFamily="34" charset="0"/>
              </a:rPr>
              <a:t>PowerShell</a:t>
            </a:r>
            <a:r>
              <a:rPr lang="es-ES" sz="1800" dirty="0" smtClean="0">
                <a:latin typeface="Segoe UI Light" panose="020B0502040204020203" pitchFamily="34" charset="0"/>
                <a:cs typeface="Segoe UI Light" panose="020B0502040204020203" pitchFamily="34" charset="0"/>
              </a:rPr>
              <a:t>.</a:t>
            </a:r>
            <a:endParaRPr lang="es-ES" sz="1800" dirty="0">
              <a:latin typeface="Segoe UI Light" panose="020B0502040204020203" pitchFamily="34" charset="0"/>
              <a:cs typeface="Segoe UI Light" panose="020B0502040204020203" pitchFamily="34" charset="0"/>
            </a:endParaRPr>
          </a:p>
          <a:p>
            <a:pPr>
              <a:lnSpc>
                <a:spcPct val="120000"/>
              </a:lnSpc>
              <a:buClr>
                <a:schemeClr val="bg1">
                  <a:lumMod val="85000"/>
                </a:schemeClr>
              </a:buClr>
              <a:buSzPct val="90000"/>
              <a:buFont typeface="Segoe UI Light" panose="020B0502040204020203" pitchFamily="34" charset="0"/>
              <a:buChar char="■"/>
            </a:pPr>
            <a:r>
              <a:rPr lang="es-ES" sz="1800" dirty="0" smtClean="0">
                <a:latin typeface="Segoe UI Light" panose="020B0502040204020203" pitchFamily="34" charset="0"/>
                <a:cs typeface="Segoe UI Light" panose="020B0502040204020203" pitchFamily="34" charset="0"/>
              </a:rPr>
              <a:t>Estimación </a:t>
            </a:r>
            <a:r>
              <a:rPr lang="es-ES" sz="1800" dirty="0">
                <a:latin typeface="Segoe UI Light" panose="020B0502040204020203" pitchFamily="34" charset="0"/>
                <a:cs typeface="Segoe UI Light" panose="020B0502040204020203" pitchFamily="34" charset="0"/>
              </a:rPr>
              <a:t>del uso de las </a:t>
            </a:r>
            <a:r>
              <a:rPr lang="es-ES" sz="1800" dirty="0" err="1">
                <a:latin typeface="Segoe UI Light" panose="020B0502040204020203" pitchFamily="34" charset="0"/>
                <a:cs typeface="Segoe UI Light" panose="020B0502040204020203" pitchFamily="34" charset="0"/>
              </a:rPr>
              <a:t>VMs</a:t>
            </a:r>
            <a:r>
              <a:rPr lang="es-ES" sz="1800" dirty="0">
                <a:latin typeface="Segoe UI Light" panose="020B0502040204020203" pitchFamily="34" charset="0"/>
                <a:cs typeface="Segoe UI Light" panose="020B0502040204020203" pitchFamily="34" charset="0"/>
              </a:rPr>
              <a:t>.</a:t>
            </a:r>
          </a:p>
          <a:p>
            <a:pPr>
              <a:lnSpc>
                <a:spcPct val="120000"/>
              </a:lnSpc>
              <a:buClr>
                <a:schemeClr val="bg1">
                  <a:lumMod val="85000"/>
                </a:schemeClr>
              </a:buClr>
              <a:buSzPct val="90000"/>
              <a:buFont typeface="Segoe UI Light" panose="020B0502040204020203" pitchFamily="34" charset="0"/>
              <a:buChar char="■"/>
            </a:pPr>
            <a:r>
              <a:rPr lang="es-ES" sz="1800" dirty="0" smtClean="0">
                <a:latin typeface="Segoe UI Light" panose="020B0502040204020203" pitchFamily="34" charset="0"/>
                <a:cs typeface="Segoe UI Light" panose="020B0502040204020203" pitchFamily="34" charset="0"/>
              </a:rPr>
              <a:t>Notificación </a:t>
            </a:r>
            <a:r>
              <a:rPr lang="es-ES" sz="1800" dirty="0">
                <a:latin typeface="Segoe UI Light" panose="020B0502040204020203" pitchFamily="34" charset="0"/>
                <a:cs typeface="Segoe UI Light" panose="020B0502040204020203" pitchFamily="34" charset="0"/>
              </a:rPr>
              <a:t>de eventos sobre las </a:t>
            </a:r>
            <a:r>
              <a:rPr lang="es-ES" sz="1800" dirty="0" err="1">
                <a:latin typeface="Segoe UI Light" panose="020B0502040204020203" pitchFamily="34" charset="0"/>
                <a:cs typeface="Segoe UI Light" panose="020B0502040204020203" pitchFamily="34" charset="0"/>
              </a:rPr>
              <a:t>VMs</a:t>
            </a:r>
            <a:r>
              <a:rPr lang="es-ES" sz="1800" dirty="0">
                <a:latin typeface="Segoe UI Light" panose="020B0502040204020203" pitchFamily="34" charset="0"/>
                <a:cs typeface="Segoe UI Light" panose="020B0502040204020203" pitchFamily="34" charset="0"/>
              </a:rPr>
              <a:t>.</a:t>
            </a:r>
          </a:p>
        </p:txBody>
      </p:sp>
      <p:pic>
        <p:nvPicPr>
          <p:cNvPr id="8" name="Picture 2"/>
          <p:cNvPicPr>
            <a:picLocks noChangeAspect="1" noChangeArrowheads="1"/>
          </p:cNvPicPr>
          <p:nvPr/>
        </p:nvPicPr>
        <p:blipFill>
          <a:blip r:embed="rId2" cstate="print"/>
          <a:srcRect/>
          <a:stretch>
            <a:fillRect/>
          </a:stretch>
        </p:blipFill>
        <p:spPr bwMode="auto">
          <a:xfrm>
            <a:off x="386428" y="1527786"/>
            <a:ext cx="8663809" cy="3001189"/>
          </a:xfrm>
          <a:prstGeom prst="rect">
            <a:avLst/>
          </a:prstGeom>
          <a:noFill/>
          <a:ln w="9525">
            <a:noFill/>
            <a:miter lim="800000"/>
            <a:headEnd/>
            <a:tailEnd/>
          </a:ln>
          <a:effectLst/>
        </p:spPr>
      </p:pic>
      <p:sp>
        <p:nvSpPr>
          <p:cNvPr id="9" name="Rounded Rectangle 6"/>
          <p:cNvSpPr/>
          <p:nvPr/>
        </p:nvSpPr>
        <p:spPr bwMode="auto">
          <a:xfrm>
            <a:off x="3958328" y="1884976"/>
            <a:ext cx="3000396" cy="2857520"/>
          </a:xfrm>
          <a:prstGeom prst="roundRect">
            <a:avLst/>
          </a:prstGeom>
          <a:solidFill>
            <a:srgbClr val="32145A">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7"/>
          <p:cNvSpPr/>
          <p:nvPr/>
        </p:nvSpPr>
        <p:spPr bwMode="auto">
          <a:xfrm>
            <a:off x="2458130" y="1899852"/>
            <a:ext cx="1571636" cy="2857520"/>
          </a:xfrm>
          <a:prstGeom prst="roundRect">
            <a:avLst/>
          </a:prstGeom>
          <a:solidFill>
            <a:srgbClr val="32145A">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887286" y="1880998"/>
            <a:ext cx="1428760" cy="2857520"/>
          </a:xfrm>
          <a:prstGeom prst="roundRect">
            <a:avLst/>
          </a:prstGeom>
          <a:solidFill>
            <a:srgbClr val="32145A">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8683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Project </a:t>
            </a:r>
            <a:r>
              <a:rPr lang="es-ES" dirty="0" err="1"/>
              <a:t>Insight</a:t>
            </a:r>
            <a:endParaRPr lang="es-ES" dirty="0"/>
          </a:p>
        </p:txBody>
      </p:sp>
      <p:pic>
        <p:nvPicPr>
          <p:cNvPr id="6" name="Picture 3"/>
          <p:cNvPicPr>
            <a:picLocks noChangeAspect="1" noChangeArrowheads="1"/>
          </p:cNvPicPr>
          <p:nvPr/>
        </p:nvPicPr>
        <p:blipFill>
          <a:blip r:embed="rId2" cstate="print"/>
          <a:srcRect/>
          <a:stretch>
            <a:fillRect/>
          </a:stretch>
        </p:blipFill>
        <p:spPr bwMode="auto">
          <a:xfrm>
            <a:off x="274641" y="1443613"/>
            <a:ext cx="8667651" cy="4857784"/>
          </a:xfrm>
          <a:prstGeom prst="rect">
            <a:avLst/>
          </a:prstGeom>
          <a:noFill/>
          <a:ln w="9525">
            <a:noFill/>
            <a:miter lim="800000"/>
            <a:headEnd/>
            <a:tailEnd/>
          </a:ln>
          <a:effectLst/>
        </p:spPr>
      </p:pic>
    </p:spTree>
    <p:extLst>
      <p:ext uri="{BB962C8B-B14F-4D97-AF65-F5344CB8AC3E}">
        <p14:creationId xmlns:p14="http://schemas.microsoft.com/office/powerpoint/2010/main" val="15751059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Aprovisionamiento </a:t>
            </a:r>
            <a:r>
              <a:rPr lang="es-ES" dirty="0" smtClean="0"/>
              <a:t>de entornos y soporte</a:t>
            </a:r>
            <a:endParaRPr lang="es-ES" dirty="0"/>
          </a:p>
        </p:txBody>
      </p:sp>
      <p:pic>
        <p:nvPicPr>
          <p:cNvPr id="6" name="Picture 4" descr="C:\Users\xavdelga\Desktop\27.02.2015 - OneShare Desarrollando en la nube\Images\ES\ONSEHARE_PROVISIONING_B.png"/>
          <p:cNvPicPr>
            <a:picLocks noChangeAspect="1" noChangeArrowheads="1"/>
          </p:cNvPicPr>
          <p:nvPr/>
        </p:nvPicPr>
        <p:blipFill>
          <a:blip r:embed="rId2" cstate="print">
            <a:clrChange>
              <a:clrFrom>
                <a:srgbClr val="FFFFFF"/>
              </a:clrFrom>
              <a:clrTo>
                <a:srgbClr val="FFFFFF">
                  <a:alpha val="0"/>
                </a:srgbClr>
              </a:clrTo>
            </a:clrChange>
          </a:blip>
          <a:stretch>
            <a:fillRect/>
          </a:stretch>
        </p:blipFill>
        <p:spPr bwMode="auto">
          <a:xfrm>
            <a:off x="4870808" y="2204469"/>
            <a:ext cx="2512942" cy="3141177"/>
          </a:xfrm>
          <a:prstGeom prst="rect">
            <a:avLst/>
          </a:prstGeom>
          <a:noFill/>
        </p:spPr>
      </p:pic>
      <p:pic>
        <p:nvPicPr>
          <p:cNvPr id="7" name="Picture 5" descr="C:\Users\xavdelga\Desktop\27.02.2015 - OneShare Desarrollando en la nube\Images\ES\ONSEHARE_PROVISIONING_C.pn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bwMode="auto">
          <a:xfrm>
            <a:off x="7228262" y="2203422"/>
            <a:ext cx="2500329" cy="3125413"/>
          </a:xfrm>
          <a:prstGeom prst="rect">
            <a:avLst/>
          </a:prstGeom>
          <a:noFill/>
        </p:spPr>
      </p:pic>
      <p:pic>
        <p:nvPicPr>
          <p:cNvPr id="8" name="Picture 7" descr="C:\Users\xavdelga\Desktop\27.02.2015 - OneShare Desarrollando en la nube\Images\ES\ONSEHARE_PROVISIONING_A.png"/>
          <p:cNvPicPr>
            <a:picLocks noChangeAspect="1" noChangeArrowheads="1"/>
          </p:cNvPicPr>
          <p:nvPr/>
        </p:nvPicPr>
        <p:blipFill>
          <a:blip r:embed="rId4" cstate="print">
            <a:clrChange>
              <a:clrFrom>
                <a:srgbClr val="FFFFFF"/>
              </a:clrFrom>
              <a:clrTo>
                <a:srgbClr val="FFFFFF">
                  <a:alpha val="0"/>
                </a:srgbClr>
              </a:clrTo>
            </a:clrChange>
          </a:blip>
          <a:stretch>
            <a:fillRect/>
          </a:stretch>
        </p:blipFill>
        <p:spPr bwMode="auto">
          <a:xfrm>
            <a:off x="2564981" y="2204472"/>
            <a:ext cx="2520141" cy="3150176"/>
          </a:xfrm>
          <a:prstGeom prst="rect">
            <a:avLst/>
          </a:prstGeom>
          <a:noFill/>
        </p:spPr>
      </p:pic>
    </p:spTree>
    <p:extLst>
      <p:ext uri="{BB962C8B-B14F-4D97-AF65-F5344CB8AC3E}">
        <p14:creationId xmlns:p14="http://schemas.microsoft.com/office/powerpoint/2010/main" val="39433049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t>Escenarios de uso…</a:t>
            </a:r>
            <a:endParaRPr lang="es-ES" dirty="0"/>
          </a:p>
        </p:txBody>
      </p:sp>
      <p:sp>
        <p:nvSpPr>
          <p:cNvPr id="5" name="Subtítulo 4"/>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36326558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Desarrollo de aplicaciones</a:t>
            </a:r>
            <a:endParaRPr lang="es-ES" dirty="0"/>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blip>
          <a:srcRect l="8475" r="8207"/>
          <a:stretch>
            <a:fillRect/>
          </a:stretch>
        </p:blipFill>
        <p:spPr bwMode="auto">
          <a:xfrm>
            <a:off x="2529840" y="1082511"/>
            <a:ext cx="6416040" cy="5775489"/>
          </a:xfrm>
          <a:prstGeom prst="rect">
            <a:avLst/>
          </a:prstGeom>
          <a:noFill/>
          <a:ln w="9525">
            <a:noFill/>
            <a:miter lim="800000"/>
            <a:headEnd/>
            <a:tailEnd/>
          </a:ln>
          <a:effectLst/>
        </p:spPr>
      </p:pic>
    </p:spTree>
    <p:extLst>
      <p:ext uri="{BB962C8B-B14F-4D97-AF65-F5344CB8AC3E}">
        <p14:creationId xmlns:p14="http://schemas.microsoft.com/office/powerpoint/2010/main" val="38623053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Nivel Básico:</a:t>
            </a:r>
            <a:endParaRPr lang="es-ES" dirty="0"/>
          </a:p>
        </p:txBody>
      </p:sp>
      <p:sp>
        <p:nvSpPr>
          <p:cNvPr id="5" name="Marcador de contenido 4"/>
          <p:cNvSpPr>
            <a:spLocks noGrp="1"/>
          </p:cNvSpPr>
          <p:nvPr>
            <p:ph idx="4294967295"/>
          </p:nvPr>
        </p:nvSpPr>
        <p:spPr>
          <a:xfrm>
            <a:off x="274642" y="1825625"/>
            <a:ext cx="5268319" cy="4351338"/>
          </a:xfrm>
        </p:spPr>
        <p:txBody>
          <a:bodyPr>
            <a:norm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Sin </a:t>
            </a:r>
            <a:r>
              <a:rPr lang="es-ES" sz="2400" dirty="0" smtClean="0">
                <a:latin typeface="Segoe UI Light" panose="020B0502040204020203" pitchFamily="34" charset="0"/>
                <a:cs typeface="Segoe UI Light" panose="020B0502040204020203" pitchFamily="34" charset="0"/>
              </a:rPr>
              <a:t>planificación.</a:t>
            </a: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smtClean="0">
                <a:latin typeface="Segoe UI Light" panose="020B0502040204020203" pitchFamily="34" charset="0"/>
                <a:cs typeface="Segoe UI Light" panose="020B0502040204020203" pitchFamily="34" charset="0"/>
              </a:rPr>
              <a:t>Costes fijos.</a:t>
            </a: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smtClean="0">
                <a:latin typeface="Segoe UI Light" panose="020B0502040204020203" pitchFamily="34" charset="0"/>
                <a:cs typeface="Segoe UI Light" panose="020B0502040204020203" pitchFamily="34" charset="0"/>
              </a:rPr>
              <a:t>Sin </a:t>
            </a:r>
            <a:r>
              <a:rPr lang="es-ES" sz="2400" dirty="0">
                <a:latin typeface="Segoe UI Light" panose="020B0502040204020203" pitchFamily="34" charset="0"/>
                <a:cs typeface="Segoe UI Light" panose="020B0502040204020203" pitchFamily="34" charset="0"/>
              </a:rPr>
              <a:t>integración con las actividades del </a:t>
            </a:r>
            <a:r>
              <a:rPr lang="es-ES" sz="2400" dirty="0" smtClean="0">
                <a:latin typeface="Segoe UI Light" panose="020B0502040204020203" pitchFamily="34" charset="0"/>
                <a:cs typeface="Segoe UI Light" panose="020B0502040204020203" pitchFamily="34" charset="0"/>
              </a:rPr>
              <a:t>equipo.</a:t>
            </a:r>
          </a:p>
          <a:p>
            <a:pPr>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La inversión </a:t>
            </a:r>
            <a:r>
              <a:rPr lang="es-ES" sz="2400" dirty="0" err="1">
                <a:latin typeface="Segoe UI Light" panose="020B0502040204020203" pitchFamily="34" charset="0"/>
                <a:cs typeface="Segoe UI Light" panose="020B0502040204020203" pitchFamily="34" charset="0"/>
              </a:rPr>
              <a:t>cloud</a:t>
            </a:r>
            <a:r>
              <a:rPr lang="es-ES" sz="2400" dirty="0">
                <a:latin typeface="Segoe UI Light" panose="020B0502040204020203" pitchFamily="34" charset="0"/>
                <a:cs typeface="Segoe UI Light" panose="020B0502040204020203" pitchFamily="34" charset="0"/>
              </a:rPr>
              <a:t> no se ha optimizado para cubrir las necesidades del </a:t>
            </a:r>
            <a:r>
              <a:rPr lang="es-ES" sz="2400" dirty="0" smtClean="0">
                <a:latin typeface="Segoe UI Light" panose="020B0502040204020203" pitchFamily="34" charset="0"/>
                <a:cs typeface="Segoe UI Light" panose="020B0502040204020203" pitchFamily="34" charset="0"/>
              </a:rPr>
              <a:t>proyecto</a:t>
            </a:r>
            <a:r>
              <a:rPr lang="es-ES" sz="2400" dirty="0">
                <a:latin typeface="Segoe UI Light" panose="020B0502040204020203" pitchFamily="34" charset="0"/>
                <a:cs typeface="Segoe UI Light" panose="020B0502040204020203" pitchFamily="34" charset="0"/>
              </a:rPr>
              <a:t>.</a:t>
            </a:r>
          </a:p>
        </p:txBody>
      </p:sp>
      <p:pic>
        <p:nvPicPr>
          <p:cNvPr id="6" name="Picture 6"/>
          <p:cNvPicPr>
            <a:picLocks noChangeAspect="1"/>
          </p:cNvPicPr>
          <p:nvPr/>
        </p:nvPicPr>
        <p:blipFill>
          <a:blip r:embed="rId2" cstate="print"/>
          <a:stretch>
            <a:fillRect/>
          </a:stretch>
        </p:blipFill>
        <p:spPr>
          <a:xfrm>
            <a:off x="5668875" y="1825625"/>
            <a:ext cx="3603250" cy="2410449"/>
          </a:xfrm>
          <a:prstGeom prst="rect">
            <a:avLst/>
          </a:prstGeom>
          <a:ln>
            <a:noFill/>
          </a:ln>
          <a:effectLst>
            <a:outerShdw blurRad="292100" dist="139700" dir="2700000" algn="tl" rotWithShape="0">
              <a:srgbClr val="333333">
                <a:alpha val="65000"/>
              </a:srgbClr>
            </a:outerShdw>
          </a:effectLst>
        </p:spPr>
      </p:pic>
      <p:pic>
        <p:nvPicPr>
          <p:cNvPr id="7" name="Picture 7"/>
          <p:cNvPicPr>
            <a:picLocks noChangeAspect="1"/>
          </p:cNvPicPr>
          <p:nvPr/>
        </p:nvPicPr>
        <p:blipFill>
          <a:blip r:embed="rId3" cstate="print"/>
          <a:stretch>
            <a:fillRect/>
          </a:stretch>
        </p:blipFill>
        <p:spPr>
          <a:xfrm>
            <a:off x="7545382" y="2781102"/>
            <a:ext cx="4115922" cy="2857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22472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39687" y="606669"/>
            <a:ext cx="3397940" cy="691933"/>
          </a:xfrm>
        </p:spPr>
        <p:txBody>
          <a:bodyPr/>
          <a:lstStyle/>
          <a:p>
            <a:r>
              <a:rPr lang="en-US" sz="4000" dirty="0" smtClean="0"/>
              <a:t>Marc Benaiges</a:t>
            </a:r>
            <a:endParaRPr lang="es-ES" sz="4000" dirty="0"/>
          </a:p>
        </p:txBody>
      </p:sp>
      <p:sp>
        <p:nvSpPr>
          <p:cNvPr id="16" name="Marcador de texto 15"/>
          <p:cNvSpPr>
            <a:spLocks noGrp="1"/>
          </p:cNvSpPr>
          <p:nvPr>
            <p:ph type="body" sz="quarter" idx="13"/>
          </p:nvPr>
        </p:nvSpPr>
        <p:spPr>
          <a:xfrm>
            <a:off x="2055586" y="2347758"/>
            <a:ext cx="4703433" cy="414338"/>
          </a:xfrm>
        </p:spPr>
        <p:txBody>
          <a:bodyPr>
            <a:normAutofit/>
          </a:bodyPr>
          <a:lstStyle/>
          <a:p>
            <a:r>
              <a:rPr lang="en-US" sz="1400" dirty="0"/>
              <a:t>http://labs.sogeti.com/author/marc-benaiges-i-casanova/</a:t>
            </a:r>
            <a:endParaRPr lang="es-ES" sz="1400" dirty="0"/>
          </a:p>
        </p:txBody>
      </p:sp>
      <p:sp>
        <p:nvSpPr>
          <p:cNvPr id="17" name="Marcador de texto 16"/>
          <p:cNvSpPr>
            <a:spLocks noGrp="1"/>
          </p:cNvSpPr>
          <p:nvPr>
            <p:ph type="body" sz="quarter" idx="14"/>
          </p:nvPr>
        </p:nvSpPr>
        <p:spPr>
          <a:xfrm>
            <a:off x="2055483" y="1531139"/>
            <a:ext cx="932814" cy="414338"/>
          </a:xfrm>
        </p:spPr>
        <p:txBody>
          <a:bodyPr>
            <a:normAutofit/>
          </a:bodyPr>
          <a:lstStyle/>
          <a:p>
            <a:r>
              <a:rPr lang="en-US" sz="1600" dirty="0" smtClean="0"/>
              <a:t>SOGETI</a:t>
            </a:r>
            <a:endParaRPr lang="es-ES" sz="1600" dirty="0"/>
          </a:p>
        </p:txBody>
      </p:sp>
      <p:sp>
        <p:nvSpPr>
          <p:cNvPr id="18" name="Marcador de texto 17"/>
          <p:cNvSpPr>
            <a:spLocks noGrp="1"/>
          </p:cNvSpPr>
          <p:nvPr>
            <p:ph type="body" sz="quarter" idx="15"/>
          </p:nvPr>
        </p:nvSpPr>
        <p:spPr>
          <a:xfrm>
            <a:off x="2055484" y="2659631"/>
            <a:ext cx="4835510" cy="414338"/>
          </a:xfrm>
        </p:spPr>
        <p:txBody>
          <a:bodyPr>
            <a:normAutofit/>
          </a:bodyPr>
          <a:lstStyle/>
          <a:p>
            <a:r>
              <a:rPr lang="es-ES" sz="1600" dirty="0"/>
              <a:t>https://es.linkedin.com/pub/marc-benaiges/0/100/490</a:t>
            </a:r>
          </a:p>
        </p:txBody>
      </p:sp>
      <p:sp>
        <p:nvSpPr>
          <p:cNvPr id="19" name="Marcador de texto 18"/>
          <p:cNvSpPr>
            <a:spLocks noGrp="1"/>
          </p:cNvSpPr>
          <p:nvPr>
            <p:ph type="body" sz="quarter" idx="16"/>
          </p:nvPr>
        </p:nvSpPr>
        <p:spPr>
          <a:xfrm>
            <a:off x="2055483" y="3028047"/>
            <a:ext cx="4703536" cy="414338"/>
          </a:xfrm>
        </p:spPr>
        <p:txBody>
          <a:bodyPr>
            <a:normAutofit/>
          </a:bodyPr>
          <a:lstStyle/>
          <a:p>
            <a:r>
              <a:rPr lang="es-ES" sz="1600" dirty="0"/>
              <a:t>http://itblogsogeti.com/</a:t>
            </a:r>
          </a:p>
        </p:txBody>
      </p:sp>
      <p:sp>
        <p:nvSpPr>
          <p:cNvPr id="21" name="Marcador de texto 20"/>
          <p:cNvSpPr>
            <a:spLocks noGrp="1"/>
          </p:cNvSpPr>
          <p:nvPr>
            <p:ph type="body" sz="quarter" idx="12"/>
          </p:nvPr>
        </p:nvSpPr>
        <p:spPr>
          <a:xfrm>
            <a:off x="2055586" y="1966834"/>
            <a:ext cx="4486616" cy="414338"/>
          </a:xfrm>
        </p:spPr>
        <p:txBody>
          <a:bodyPr>
            <a:normAutofit/>
          </a:bodyPr>
          <a:lstStyle/>
          <a:p>
            <a:r>
              <a:rPr lang="en-US" sz="1600" dirty="0" smtClean="0"/>
              <a:t>Business Unit Director</a:t>
            </a:r>
            <a:endParaRPr lang="es-ES" sz="1600" dirty="0"/>
          </a:p>
        </p:txBody>
      </p:sp>
      <p:pic>
        <p:nvPicPr>
          <p:cNvPr id="13" name="Picture 9"/>
          <p:cNvPicPr>
            <a:picLocks noChangeAspect="1"/>
          </p:cNvPicPr>
          <p:nvPr/>
        </p:nvPicPr>
        <p:blipFill>
          <a:blip r:embed="rId2" cstate="print"/>
          <a:stretch>
            <a:fillRect/>
          </a:stretch>
        </p:blipFill>
        <p:spPr>
          <a:xfrm>
            <a:off x="129749" y="2067512"/>
            <a:ext cx="1769550" cy="389301"/>
          </a:xfrm>
          <a:prstGeom prst="rect">
            <a:avLst/>
          </a:prstGeom>
          <a:noFill/>
          <a:ln>
            <a:noFill/>
          </a:ln>
        </p:spPr>
      </p:pic>
      <p:pic>
        <p:nvPicPr>
          <p:cNvPr id="25" name="Marcador de posición de imagen 2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1374" b="11374"/>
          <a:stretch>
            <a:fillRect/>
          </a:stretch>
        </p:blipFill>
        <p:spPr>
          <a:xfrm>
            <a:off x="257870" y="400859"/>
            <a:ext cx="1501572" cy="1519810"/>
          </a:xfrm>
        </p:spPr>
      </p:pic>
      <p:sp>
        <p:nvSpPr>
          <p:cNvPr id="26" name="Marcador de texto 25"/>
          <p:cNvSpPr>
            <a:spLocks noGrp="1"/>
          </p:cNvSpPr>
          <p:nvPr>
            <p:ph type="body" sz="quarter" idx="17"/>
          </p:nvPr>
        </p:nvSpPr>
        <p:spPr>
          <a:xfrm>
            <a:off x="2055483" y="3443612"/>
            <a:ext cx="4703536" cy="414338"/>
          </a:xfrm>
        </p:spPr>
        <p:txBody>
          <a:bodyPr>
            <a:noAutofit/>
          </a:bodyPr>
          <a:lstStyle/>
          <a:p>
            <a:r>
              <a:rPr lang="es-ES" sz="1600" dirty="0" smtClean="0"/>
              <a:t>@</a:t>
            </a:r>
            <a:r>
              <a:rPr lang="es-ES" sz="1600" dirty="0" err="1" smtClean="0"/>
              <a:t>sogetispain</a:t>
            </a:r>
            <a:endParaRPr lang="es-ES" sz="1600" dirty="0"/>
          </a:p>
        </p:txBody>
      </p:sp>
      <p:pic>
        <p:nvPicPr>
          <p:cNvPr id="33" name="Imagen 32" descr="SogetiLabs - Welcome To SogetiLabs, the research and innovation community of Sogeti. Vision - I - Internet Explorer">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21804" t="6801" r="65670" b="87954"/>
          <a:stretch/>
        </p:blipFill>
        <p:spPr>
          <a:xfrm>
            <a:off x="129749" y="2617751"/>
            <a:ext cx="1787188" cy="408185"/>
          </a:xfrm>
          <a:prstGeom prst="rect">
            <a:avLst/>
          </a:prstGeom>
        </p:spPr>
      </p:pic>
      <p:sp>
        <p:nvSpPr>
          <p:cNvPr id="35" name="Título 1"/>
          <p:cNvSpPr txBox="1">
            <a:spLocks/>
          </p:cNvSpPr>
          <p:nvPr/>
        </p:nvSpPr>
        <p:spPr>
          <a:xfrm>
            <a:off x="6603010" y="3422983"/>
            <a:ext cx="3397940" cy="69193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kern="1200" baseline="0">
                <a:solidFill>
                  <a:schemeClr val="bg1"/>
                </a:solidFill>
                <a:latin typeface="Segoe UI Light" panose="020B0502040204020203" pitchFamily="34" charset="0"/>
                <a:ea typeface="+mj-ea"/>
                <a:cs typeface="Segoe UI Light" panose="020B0502040204020203" pitchFamily="34" charset="0"/>
              </a:defRPr>
            </a:lvl1pPr>
          </a:lstStyle>
          <a:p>
            <a:pPr algn="r"/>
            <a:r>
              <a:rPr lang="en-US" sz="4000" dirty="0" smtClean="0"/>
              <a:t>Xavier Delgado</a:t>
            </a:r>
            <a:endParaRPr lang="es-ES" sz="4000" dirty="0"/>
          </a:p>
        </p:txBody>
      </p:sp>
      <p:sp>
        <p:nvSpPr>
          <p:cNvPr id="37" name="Marcador de texto 17"/>
          <p:cNvSpPr txBox="1">
            <a:spLocks/>
          </p:cNvSpPr>
          <p:nvPr/>
        </p:nvSpPr>
        <p:spPr>
          <a:xfrm>
            <a:off x="4321479" y="5234370"/>
            <a:ext cx="5641796" cy="414338"/>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6400" dirty="0" smtClean="0"/>
              <a:t> https</a:t>
            </a:r>
            <a:r>
              <a:rPr lang="es-ES" sz="6400" dirty="0"/>
              <a:t>://es.linkedin.com/pub/xavier-delgado/6/163/b34</a:t>
            </a:r>
          </a:p>
          <a:p>
            <a:pPr algn="r"/>
            <a:r>
              <a:rPr lang="es-ES" sz="1600" dirty="0"/>
              <a:t> </a:t>
            </a:r>
          </a:p>
        </p:txBody>
      </p:sp>
      <p:sp>
        <p:nvSpPr>
          <p:cNvPr id="38" name="Marcador de texto 18"/>
          <p:cNvSpPr txBox="1">
            <a:spLocks/>
          </p:cNvSpPr>
          <p:nvPr/>
        </p:nvSpPr>
        <p:spPr>
          <a:xfrm>
            <a:off x="5246798" y="5648708"/>
            <a:ext cx="4703536"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1600" dirty="0" smtClean="0"/>
              <a:t>http://itblogsogeti.com/</a:t>
            </a:r>
            <a:endParaRPr lang="es-ES" sz="1600" dirty="0"/>
          </a:p>
        </p:txBody>
      </p:sp>
      <p:sp>
        <p:nvSpPr>
          <p:cNvPr id="39" name="Marcador de texto 20"/>
          <p:cNvSpPr txBox="1">
            <a:spLocks/>
          </p:cNvSpPr>
          <p:nvPr/>
        </p:nvSpPr>
        <p:spPr>
          <a:xfrm>
            <a:off x="5467368" y="4735440"/>
            <a:ext cx="4486616"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dirty="0" smtClean="0"/>
              <a:t>Senior Project Manager</a:t>
            </a:r>
            <a:endParaRPr lang="es-ES" sz="1600" dirty="0"/>
          </a:p>
        </p:txBody>
      </p:sp>
      <p:pic>
        <p:nvPicPr>
          <p:cNvPr id="40" name="Picture 9"/>
          <p:cNvPicPr>
            <a:picLocks noChangeAspect="1"/>
          </p:cNvPicPr>
          <p:nvPr/>
        </p:nvPicPr>
        <p:blipFill>
          <a:blip r:embed="rId2" cstate="print"/>
          <a:stretch>
            <a:fillRect/>
          </a:stretch>
        </p:blipFill>
        <p:spPr>
          <a:xfrm>
            <a:off x="10147206" y="4797743"/>
            <a:ext cx="1769550" cy="389301"/>
          </a:xfrm>
          <a:prstGeom prst="rect">
            <a:avLst/>
          </a:prstGeom>
          <a:noFill/>
          <a:ln>
            <a:noFill/>
          </a:ln>
        </p:spPr>
      </p:pic>
      <p:pic>
        <p:nvPicPr>
          <p:cNvPr id="41" name="Marcador de posición de imagen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1195" y="3131425"/>
            <a:ext cx="1501572" cy="1505177"/>
          </a:xfrm>
          <a:prstGeom prst="ellipse">
            <a:avLst/>
          </a:prstGeom>
        </p:spPr>
      </p:pic>
      <p:sp>
        <p:nvSpPr>
          <p:cNvPr id="42" name="Marcador de texto 25"/>
          <p:cNvSpPr txBox="1">
            <a:spLocks/>
          </p:cNvSpPr>
          <p:nvPr/>
        </p:nvSpPr>
        <p:spPr>
          <a:xfrm>
            <a:off x="6951043" y="6111860"/>
            <a:ext cx="2999291" cy="414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1600" dirty="0" smtClean="0"/>
              <a:t>@</a:t>
            </a:r>
            <a:r>
              <a:rPr lang="es-ES" sz="1600" dirty="0" err="1" smtClean="0"/>
              <a:t>sogetispain</a:t>
            </a:r>
            <a:endParaRPr lang="es-ES" sz="1600" dirty="0"/>
          </a:p>
        </p:txBody>
      </p:sp>
      <p:sp>
        <p:nvSpPr>
          <p:cNvPr id="44" name="Marcador de texto 16"/>
          <p:cNvSpPr txBox="1">
            <a:spLocks/>
          </p:cNvSpPr>
          <p:nvPr/>
        </p:nvSpPr>
        <p:spPr>
          <a:xfrm>
            <a:off x="9098068" y="4356880"/>
            <a:ext cx="932814"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dirty="0" smtClean="0"/>
              <a:t>SOGETI</a:t>
            </a:r>
            <a:endParaRPr lang="es-ES" sz="1600" dirty="0"/>
          </a:p>
        </p:txBody>
      </p:sp>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Entornos de pruebas complejos</a:t>
            </a:r>
          </a:p>
        </p:txBody>
      </p:sp>
      <p:sp>
        <p:nvSpPr>
          <p:cNvPr id="5" name="Marcador de contenido 4"/>
          <p:cNvSpPr>
            <a:spLocks noGrp="1"/>
          </p:cNvSpPr>
          <p:nvPr>
            <p:ph idx="4294967295"/>
          </p:nvPr>
        </p:nvSpPr>
        <p:spPr>
          <a:xfrm>
            <a:off x="274642" y="1825625"/>
            <a:ext cx="5654818" cy="4351338"/>
          </a:xfrm>
        </p:spPr>
        <p:txBody>
          <a:bodyPr>
            <a:norm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Infraestructura de pruebas compleja soportada y mantenida por la Sogeti Cloud </a:t>
            </a:r>
            <a:r>
              <a:rPr lang="es-ES" sz="2400" dirty="0" smtClean="0">
                <a:latin typeface="Segoe UI Light" panose="020B0502040204020203" pitchFamily="34" charset="0"/>
                <a:cs typeface="Segoe UI Light" panose="020B0502040204020203" pitchFamily="34" charset="0"/>
              </a:rPr>
              <a:t>Factory.</a:t>
            </a:r>
            <a:endParaRPr lang="es-ES" sz="2400"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7661450" y="1690688"/>
            <a:ext cx="3286148" cy="4090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43131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Proyectos de mantenimiento</a:t>
            </a:r>
          </a:p>
        </p:txBody>
      </p:sp>
      <p:sp>
        <p:nvSpPr>
          <p:cNvPr id="5" name="Marcador de contenido 4"/>
          <p:cNvSpPr>
            <a:spLocks noGrp="1"/>
          </p:cNvSpPr>
          <p:nvPr>
            <p:ph idx="4294967295"/>
          </p:nvPr>
        </p:nvSpPr>
        <p:spPr>
          <a:xfrm>
            <a:off x="274641" y="1825625"/>
            <a:ext cx="11508863" cy="4351338"/>
          </a:xfrm>
        </p:spPr>
        <p:txBody>
          <a:bodyPr>
            <a:norm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Sólo se consumen recursos cuando realmente se </a:t>
            </a:r>
            <a:r>
              <a:rPr lang="es-ES" sz="2400" dirty="0" smtClean="0">
                <a:latin typeface="Segoe UI Light" panose="020B0502040204020203" pitchFamily="34" charset="0"/>
                <a:cs typeface="Segoe UI Light" panose="020B0502040204020203" pitchFamily="34" charset="0"/>
              </a:rPr>
              <a:t>necesitan.</a:t>
            </a:r>
            <a:endParaRPr lang="es-ES" sz="2400" dirty="0">
              <a:latin typeface="Segoe UI Light" panose="020B0502040204020203" pitchFamily="34" charset="0"/>
              <a:cs typeface="Segoe UI Light" panose="020B0502040204020203" pitchFamily="34" charset="0"/>
            </a:endParaRPr>
          </a:p>
        </p:txBody>
      </p:sp>
      <p:pic>
        <p:nvPicPr>
          <p:cNvPr id="7" name="Picture 7"/>
          <p:cNvPicPr>
            <a:picLocks noChangeAspect="1"/>
          </p:cNvPicPr>
          <p:nvPr/>
        </p:nvPicPr>
        <p:blipFill>
          <a:blip r:embed="rId2" cstate="print"/>
          <a:stretch>
            <a:fillRect/>
          </a:stretch>
        </p:blipFill>
        <p:spPr>
          <a:xfrm>
            <a:off x="1913249" y="2574311"/>
            <a:ext cx="7960543" cy="3497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539738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Pruebas de concepto</a:t>
            </a:r>
          </a:p>
        </p:txBody>
      </p:sp>
      <p:sp>
        <p:nvSpPr>
          <p:cNvPr id="5" name="Marcador de contenido 4"/>
          <p:cNvSpPr>
            <a:spLocks noGrp="1"/>
          </p:cNvSpPr>
          <p:nvPr>
            <p:ph idx="4294967295"/>
          </p:nvPr>
        </p:nvSpPr>
        <p:spPr>
          <a:xfrm>
            <a:off x="274642" y="1825625"/>
            <a:ext cx="6408962" cy="4351338"/>
          </a:xfrm>
        </p:spPr>
        <p:txBody>
          <a:bodyPr>
            <a:norm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Reducen y ajustan los costes necesarios para la realización de pruebas de </a:t>
            </a:r>
            <a:r>
              <a:rPr lang="es-ES" sz="2400" dirty="0" smtClean="0">
                <a:latin typeface="Segoe UI Light" panose="020B0502040204020203" pitchFamily="34" charset="0"/>
                <a:cs typeface="Segoe UI Light" panose="020B0502040204020203" pitchFamily="34" charset="0"/>
              </a:rPr>
              <a:t>concepto.</a:t>
            </a: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 Entornos temporales basados en plantillas de </a:t>
            </a:r>
            <a:r>
              <a:rPr lang="es-ES" sz="2400" dirty="0" err="1">
                <a:latin typeface="Segoe UI Light" panose="020B0502040204020203" pitchFamily="34" charset="0"/>
                <a:cs typeface="Segoe UI Light" panose="020B0502040204020203" pitchFamily="34" charset="0"/>
              </a:rPr>
              <a:t>OneShare</a:t>
            </a:r>
            <a:r>
              <a:rPr lang="es-ES" sz="2400" dirty="0">
                <a:latin typeface="Segoe UI Light" panose="020B0502040204020203" pitchFamily="34" charset="0"/>
                <a:cs typeface="Segoe UI Light" panose="020B0502040204020203" pitchFamily="34" charset="0"/>
              </a:rPr>
              <a:t>.</a:t>
            </a:r>
          </a:p>
          <a:p>
            <a:pPr>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 Despliegue gestionado y soportado por el equipo de la Sogeti Cloud </a:t>
            </a:r>
            <a:r>
              <a:rPr lang="es-ES" sz="2400" dirty="0" smtClean="0">
                <a:latin typeface="Segoe UI Light" panose="020B0502040204020203" pitchFamily="34" charset="0"/>
                <a:cs typeface="Segoe UI Light" panose="020B0502040204020203" pitchFamily="34" charset="0"/>
              </a:rPr>
              <a:t>Factory.</a:t>
            </a:r>
            <a:endParaRPr lang="es-ES" sz="2400" dirty="0">
              <a:latin typeface="Segoe UI Light" panose="020B0502040204020203" pitchFamily="34" charset="0"/>
              <a:cs typeface="Segoe UI Light" panose="020B0502040204020203" pitchFamily="34" charset="0"/>
            </a:endParaRPr>
          </a:p>
        </p:txBody>
      </p:sp>
      <p:pic>
        <p:nvPicPr>
          <p:cNvPr id="7" name="Picture 8"/>
          <p:cNvPicPr>
            <a:picLocks noChangeAspect="1"/>
          </p:cNvPicPr>
          <p:nvPr/>
        </p:nvPicPr>
        <p:blipFill>
          <a:blip r:embed="rId2" cstate="print"/>
          <a:stretch>
            <a:fillRect/>
          </a:stretch>
        </p:blipFill>
        <p:spPr>
          <a:xfrm>
            <a:off x="7274748" y="1604931"/>
            <a:ext cx="3335406" cy="4572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91071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Entornos de formación</a:t>
            </a:r>
          </a:p>
        </p:txBody>
      </p:sp>
      <p:sp>
        <p:nvSpPr>
          <p:cNvPr id="5" name="Marcador de contenido 4"/>
          <p:cNvSpPr>
            <a:spLocks noGrp="1"/>
          </p:cNvSpPr>
          <p:nvPr>
            <p:ph idx="4294967295"/>
          </p:nvPr>
        </p:nvSpPr>
        <p:spPr>
          <a:xfrm>
            <a:off x="274642" y="1825625"/>
            <a:ext cx="6408962" cy="4351338"/>
          </a:xfrm>
        </p:spPr>
        <p:txBody>
          <a:bodyPr>
            <a:norm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Creación de entornos </a:t>
            </a:r>
            <a:r>
              <a:rPr lang="es-ES" sz="2400" dirty="0" smtClean="0">
                <a:latin typeface="Segoe UI Light" panose="020B0502040204020203" pitchFamily="34" charset="0"/>
                <a:cs typeface="Segoe UI Light" panose="020B0502040204020203" pitchFamily="34" charset="0"/>
              </a:rPr>
              <a:t>repetibles.</a:t>
            </a: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 Costes ajustados a las necesidades </a:t>
            </a:r>
            <a:r>
              <a:rPr lang="es-ES" sz="2400" dirty="0" smtClean="0">
                <a:latin typeface="Segoe UI Light" panose="020B0502040204020203" pitchFamily="34" charset="0"/>
                <a:cs typeface="Segoe UI Light" panose="020B0502040204020203" pitchFamily="34" charset="0"/>
              </a:rPr>
              <a:t>formativas.</a:t>
            </a: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endParaRPr lang="es-ES" sz="2400" dirty="0">
              <a:latin typeface="Segoe UI Light" panose="020B0502040204020203" pitchFamily="34" charset="0"/>
              <a:cs typeface="Segoe UI Light" panose="020B0502040204020203" pitchFamily="34" charset="0"/>
            </a:endParaRPr>
          </a:p>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 Permite usar todas las capacidades de </a:t>
            </a:r>
            <a:r>
              <a:rPr lang="es-ES" sz="2400" dirty="0" smtClean="0">
                <a:latin typeface="Segoe UI Light" panose="020B0502040204020203" pitchFamily="34" charset="0"/>
                <a:cs typeface="Segoe UI Light" panose="020B0502040204020203" pitchFamily="34" charset="0"/>
              </a:rPr>
              <a:t>Office </a:t>
            </a:r>
            <a:r>
              <a:rPr lang="es-ES" sz="2400" dirty="0">
                <a:latin typeface="Segoe UI Light" panose="020B0502040204020203" pitchFamily="34" charset="0"/>
                <a:cs typeface="Segoe UI Light" panose="020B0502040204020203" pitchFamily="34" charset="0"/>
              </a:rPr>
              <a:t>365 durante la </a:t>
            </a:r>
            <a:r>
              <a:rPr lang="es-ES" sz="2400" dirty="0" smtClean="0">
                <a:latin typeface="Segoe UI Light" panose="020B0502040204020203" pitchFamily="34" charset="0"/>
                <a:cs typeface="Segoe UI Light" panose="020B0502040204020203" pitchFamily="34" charset="0"/>
              </a:rPr>
              <a:t>formación.</a:t>
            </a:r>
            <a:endParaRPr lang="es-ES" sz="2400" dirty="0">
              <a:latin typeface="Segoe UI Light" panose="020B0502040204020203" pitchFamily="34" charset="0"/>
              <a:cs typeface="Segoe UI Light" panose="020B0502040204020203" pitchFamily="34" charset="0"/>
            </a:endParaRPr>
          </a:p>
        </p:txBody>
      </p:sp>
      <p:pic>
        <p:nvPicPr>
          <p:cNvPr id="6" name="Picture 7"/>
          <p:cNvPicPr>
            <a:picLocks noChangeAspect="1"/>
          </p:cNvPicPr>
          <p:nvPr/>
        </p:nvPicPr>
        <p:blipFill>
          <a:blip r:embed="rId2" cstate="print"/>
          <a:stretch>
            <a:fillRect/>
          </a:stretch>
        </p:blipFill>
        <p:spPr>
          <a:xfrm>
            <a:off x="6782393" y="1690688"/>
            <a:ext cx="4956471" cy="44644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32392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Eficiencia</a:t>
            </a:r>
            <a:endParaRPr lang="es-ES" dirty="0"/>
          </a:p>
        </p:txBody>
      </p:sp>
      <p:sp>
        <p:nvSpPr>
          <p:cNvPr id="5" name="Marcador de contenido 4"/>
          <p:cNvSpPr>
            <a:spLocks noGrp="1"/>
          </p:cNvSpPr>
          <p:nvPr>
            <p:ph idx="4294967295"/>
          </p:nvPr>
        </p:nvSpPr>
        <p:spPr>
          <a:xfrm>
            <a:off x="274641" y="1825625"/>
            <a:ext cx="11367461" cy="4351338"/>
          </a:xfrm>
        </p:spPr>
        <p:txBody>
          <a:bodyPr>
            <a:normAutofit/>
          </a:bodyPr>
          <a:lstStyle/>
          <a:p>
            <a:pPr>
              <a:buClr>
                <a:schemeClr val="bg1">
                  <a:lumMod val="85000"/>
                </a:schemeClr>
              </a:buClr>
              <a:buSzPct val="90000"/>
              <a:buFont typeface="Segoe UI Light" panose="020B0502040204020203" pitchFamily="34" charset="0"/>
              <a:buChar char="■"/>
            </a:pPr>
            <a:r>
              <a:rPr lang="es-ES" sz="2400" dirty="0">
                <a:latin typeface="Segoe UI Light" panose="020B0502040204020203" pitchFamily="34" charset="0"/>
                <a:cs typeface="Segoe UI Light" panose="020B0502040204020203" pitchFamily="34" charset="0"/>
              </a:rPr>
              <a:t>Optimización de los costes en </a:t>
            </a:r>
            <a:r>
              <a:rPr lang="es-ES" sz="2400" dirty="0" err="1">
                <a:latin typeface="Segoe UI Light" panose="020B0502040204020203" pitchFamily="34" charset="0"/>
                <a:cs typeface="Segoe UI Light" panose="020B0502040204020203" pitchFamily="34" charset="0"/>
              </a:rPr>
              <a:t>Azure</a:t>
            </a:r>
            <a:r>
              <a:rPr lang="es-ES" sz="2400" dirty="0">
                <a:latin typeface="Segoe UI Light" panose="020B0502040204020203" pitchFamily="34" charset="0"/>
                <a:cs typeface="Segoe UI Light" panose="020B0502040204020203" pitchFamily="34" charset="0"/>
              </a:rPr>
              <a:t>  en un entorno amigable para el acceso a los servicios de </a:t>
            </a:r>
            <a:r>
              <a:rPr lang="es-ES" sz="2400" dirty="0" err="1" smtClean="0">
                <a:latin typeface="Segoe UI Light" panose="020B0502040204020203" pitchFamily="34" charset="0"/>
                <a:cs typeface="Segoe UI Light" panose="020B0502040204020203" pitchFamily="34" charset="0"/>
              </a:rPr>
              <a:t>Azure</a:t>
            </a:r>
            <a:r>
              <a:rPr lang="es-ES" sz="2400" dirty="0" smtClean="0">
                <a:latin typeface="Segoe UI Light" panose="020B0502040204020203" pitchFamily="34" charset="0"/>
                <a:cs typeface="Segoe UI Light" panose="020B0502040204020203" pitchFamily="34" charset="0"/>
              </a:rPr>
              <a:t>.</a:t>
            </a:r>
            <a:endParaRPr lang="es-ES" sz="2400" dirty="0">
              <a:latin typeface="Segoe UI Light" panose="020B0502040204020203" pitchFamily="34" charset="0"/>
              <a:cs typeface="Segoe UI Light" panose="020B0502040204020203" pitchFamily="34" charset="0"/>
            </a:endParaRPr>
          </a:p>
        </p:txBody>
      </p:sp>
      <p:pic>
        <p:nvPicPr>
          <p:cNvPr id="6" name="Picture 8"/>
          <p:cNvPicPr>
            <a:picLocks noChangeAspect="1"/>
          </p:cNvPicPr>
          <p:nvPr/>
        </p:nvPicPr>
        <p:blipFill>
          <a:blip r:embed="rId2" cstate="print"/>
          <a:stretch>
            <a:fillRect/>
          </a:stretch>
        </p:blipFill>
        <p:spPr>
          <a:xfrm>
            <a:off x="2125421" y="2720689"/>
            <a:ext cx="8117826" cy="37862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863814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t>Algunas referencias…</a:t>
            </a:r>
            <a:endParaRPr lang="es-ES" dirty="0"/>
          </a:p>
        </p:txBody>
      </p:sp>
      <p:sp>
        <p:nvSpPr>
          <p:cNvPr id="5" name="Subtítulo 4"/>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1113809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Algunas referencias</a:t>
            </a:r>
            <a:endParaRPr lang="es-ES" dirty="0"/>
          </a:p>
        </p:txBody>
      </p:sp>
      <p:pic>
        <p:nvPicPr>
          <p:cNvPr id="6" name="Afbeelding 14" descr="PostNL.png"/>
          <p:cNvPicPr>
            <a:picLocks noChangeAspect="1"/>
          </p:cNvPicPr>
          <p:nvPr/>
        </p:nvPicPr>
        <p:blipFill>
          <a:blip r:embed="rId2" cstate="print"/>
          <a:srcRect/>
          <a:stretch>
            <a:fillRect/>
          </a:stretch>
        </p:blipFill>
        <p:spPr bwMode="auto">
          <a:xfrm>
            <a:off x="1453368" y="2188388"/>
            <a:ext cx="1440160" cy="1449334"/>
          </a:xfrm>
          <a:prstGeom prst="rect">
            <a:avLst/>
          </a:prstGeom>
          <a:noFill/>
          <a:ln>
            <a:noFill/>
          </a:ln>
        </p:spPr>
      </p:pic>
      <p:pic>
        <p:nvPicPr>
          <p:cNvPr id="8" name="Afbeelding 39" descr="primark.jpg"/>
          <p:cNvPicPr>
            <a:picLocks noChangeAspect="1"/>
          </p:cNvPicPr>
          <p:nvPr/>
        </p:nvPicPr>
        <p:blipFill rotWithShape="1">
          <a:blip r:embed="rId3" cstate="print"/>
          <a:srcRect t="21346" b="25289"/>
          <a:stretch/>
        </p:blipFill>
        <p:spPr>
          <a:xfrm>
            <a:off x="3794604" y="2332403"/>
            <a:ext cx="2622042" cy="1080121"/>
          </a:xfrm>
          <a:prstGeom prst="rect">
            <a:avLst/>
          </a:prstGeom>
          <a:noFill/>
          <a:ln>
            <a:noFill/>
          </a:ln>
        </p:spPr>
      </p:pic>
      <p:pic>
        <p:nvPicPr>
          <p:cNvPr id="9" name="Picture 9"/>
          <p:cNvPicPr>
            <a:picLocks noChangeAspect="1"/>
          </p:cNvPicPr>
          <p:nvPr/>
        </p:nvPicPr>
        <p:blipFill>
          <a:blip r:embed="rId4" cstate="print"/>
          <a:stretch>
            <a:fillRect/>
          </a:stretch>
        </p:blipFill>
        <p:spPr>
          <a:xfrm>
            <a:off x="7718846" y="2671277"/>
            <a:ext cx="1828959" cy="402371"/>
          </a:xfrm>
          <a:prstGeom prst="rect">
            <a:avLst/>
          </a:prstGeom>
          <a:noFill/>
          <a:ln>
            <a:noFill/>
          </a:ln>
        </p:spPr>
      </p:pic>
      <p:sp>
        <p:nvSpPr>
          <p:cNvPr id="11" name="Rectangle 11"/>
          <p:cNvSpPr/>
          <p:nvPr/>
        </p:nvSpPr>
        <p:spPr>
          <a:xfrm>
            <a:off x="4004646" y="3952315"/>
            <a:ext cx="2412000" cy="934478"/>
          </a:xfrm>
          <a:prstGeom prst="rect">
            <a:avLst/>
          </a:prstGeom>
        </p:spPr>
        <p:txBody>
          <a:bodyPr wrap="square" lIns="72000" tIns="36000" rIns="72000" bIns="36000">
            <a:noAutofit/>
          </a:bodyPr>
          <a:lstStyle/>
          <a:p>
            <a:pPr algn="ctr"/>
            <a:r>
              <a:rPr lang="nl-NL" sz="2800" b="1" dirty="0" err="1" smtClean="0">
                <a:solidFill>
                  <a:srgbClr val="474030"/>
                </a:solidFill>
              </a:rPr>
              <a:t>Primark</a:t>
            </a:r>
            <a:endParaRPr lang="nl-NL" sz="2800" b="1" dirty="0" smtClean="0">
              <a:solidFill>
                <a:srgbClr val="474030"/>
              </a:solidFill>
            </a:endParaRPr>
          </a:p>
          <a:p>
            <a:pPr algn="ctr"/>
            <a:r>
              <a:rPr lang="nl-NL" sz="2800" dirty="0" smtClean="0">
                <a:solidFill>
                  <a:srgbClr val="FF4019"/>
                </a:solidFill>
              </a:rPr>
              <a:t>Ireland</a:t>
            </a:r>
            <a:endParaRPr lang="nl-NL" sz="2800" dirty="0">
              <a:solidFill>
                <a:srgbClr val="FF4019"/>
              </a:solidFill>
            </a:endParaRPr>
          </a:p>
        </p:txBody>
      </p:sp>
      <p:sp>
        <p:nvSpPr>
          <p:cNvPr id="12" name="Rectangle 12"/>
          <p:cNvSpPr/>
          <p:nvPr/>
        </p:nvSpPr>
        <p:spPr>
          <a:xfrm>
            <a:off x="7427325" y="3952315"/>
            <a:ext cx="2412000" cy="954107"/>
          </a:xfrm>
          <a:prstGeom prst="rect">
            <a:avLst/>
          </a:prstGeom>
        </p:spPr>
        <p:txBody>
          <a:bodyPr wrap="square" lIns="72000" tIns="36000" rIns="72000" bIns="36000">
            <a:noAutofit/>
          </a:bodyPr>
          <a:lstStyle/>
          <a:p>
            <a:pPr algn="ctr"/>
            <a:r>
              <a:rPr lang="nl-NL" sz="2800" b="1" dirty="0" smtClean="0">
                <a:solidFill>
                  <a:srgbClr val="474030"/>
                </a:solidFill>
              </a:rPr>
              <a:t>Sogeti</a:t>
            </a:r>
          </a:p>
          <a:p>
            <a:pPr algn="ctr"/>
            <a:r>
              <a:rPr lang="nl-NL" sz="2800" dirty="0" smtClean="0">
                <a:solidFill>
                  <a:srgbClr val="FF4019"/>
                </a:solidFill>
              </a:rPr>
              <a:t>Global Delivery Centers</a:t>
            </a:r>
            <a:r>
              <a:rPr lang="nl-NL" sz="2800" b="1" dirty="0" smtClean="0">
                <a:solidFill>
                  <a:srgbClr val="FF4019"/>
                </a:solidFill>
              </a:rPr>
              <a:t> </a:t>
            </a:r>
          </a:p>
          <a:p>
            <a:pPr algn="ctr"/>
            <a:endParaRPr lang="nl-NL" sz="2800" b="1" dirty="0" smtClean="0">
              <a:solidFill>
                <a:srgbClr val="474030"/>
              </a:solidFill>
            </a:endParaRPr>
          </a:p>
        </p:txBody>
      </p:sp>
      <p:sp>
        <p:nvSpPr>
          <p:cNvPr id="13" name="Rectangle 10"/>
          <p:cNvSpPr/>
          <p:nvPr/>
        </p:nvSpPr>
        <p:spPr>
          <a:xfrm>
            <a:off x="921332" y="4022972"/>
            <a:ext cx="2847586" cy="934478"/>
          </a:xfrm>
          <a:prstGeom prst="rect">
            <a:avLst/>
          </a:prstGeom>
        </p:spPr>
        <p:txBody>
          <a:bodyPr wrap="square" lIns="72000" tIns="36000" rIns="72000" bIns="36000">
            <a:noAutofit/>
          </a:bodyPr>
          <a:lstStyle/>
          <a:p>
            <a:pPr algn="ctr"/>
            <a:r>
              <a:rPr lang="en-US" sz="2800" b="1" dirty="0" smtClean="0">
                <a:solidFill>
                  <a:srgbClr val="474030"/>
                </a:solidFill>
              </a:rPr>
              <a:t>Postal </a:t>
            </a:r>
            <a:r>
              <a:rPr lang="en-US" sz="2800" b="1" dirty="0">
                <a:solidFill>
                  <a:srgbClr val="474030"/>
                </a:solidFill>
              </a:rPr>
              <a:t>company </a:t>
            </a:r>
            <a:r>
              <a:rPr lang="nl-NL" sz="2800" dirty="0" smtClean="0">
                <a:solidFill>
                  <a:srgbClr val="FF4019"/>
                </a:solidFill>
              </a:rPr>
              <a:t>Netherlands</a:t>
            </a:r>
            <a:endParaRPr lang="nl-NL" sz="2800" dirty="0">
              <a:solidFill>
                <a:srgbClr val="FF4019"/>
              </a:solidFill>
            </a:endParaRPr>
          </a:p>
        </p:txBody>
      </p:sp>
    </p:spTree>
    <p:extLst>
      <p:ext uri="{BB962C8B-B14F-4D97-AF65-F5344CB8AC3E}">
        <p14:creationId xmlns:p14="http://schemas.microsoft.com/office/powerpoint/2010/main" val="28767980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Algunas referencias</a:t>
            </a:r>
            <a:endParaRPr lang="es-ES" dirty="0"/>
          </a:p>
        </p:txBody>
      </p:sp>
      <p:pic>
        <p:nvPicPr>
          <p:cNvPr id="6" name="Afbeelding 14" descr="PostNL.png"/>
          <p:cNvPicPr>
            <a:picLocks noChangeAspect="1"/>
          </p:cNvPicPr>
          <p:nvPr/>
        </p:nvPicPr>
        <p:blipFill>
          <a:blip r:embed="rId2" cstate="print"/>
          <a:srcRect/>
          <a:stretch>
            <a:fillRect/>
          </a:stretch>
        </p:blipFill>
        <p:spPr bwMode="auto">
          <a:xfrm>
            <a:off x="1453368" y="1519084"/>
            <a:ext cx="1440160" cy="1449334"/>
          </a:xfrm>
          <a:prstGeom prst="rect">
            <a:avLst/>
          </a:prstGeom>
          <a:noFill/>
          <a:ln>
            <a:noFill/>
          </a:ln>
        </p:spPr>
      </p:pic>
      <p:pic>
        <p:nvPicPr>
          <p:cNvPr id="8" name="Afbeelding 39" descr="primark.jpg"/>
          <p:cNvPicPr>
            <a:picLocks noChangeAspect="1"/>
          </p:cNvPicPr>
          <p:nvPr/>
        </p:nvPicPr>
        <p:blipFill rotWithShape="1">
          <a:blip r:embed="rId3" cstate="print"/>
          <a:srcRect t="21346" b="25289"/>
          <a:stretch/>
        </p:blipFill>
        <p:spPr>
          <a:xfrm>
            <a:off x="4057906" y="1663097"/>
            <a:ext cx="2622042" cy="1080121"/>
          </a:xfrm>
          <a:prstGeom prst="rect">
            <a:avLst/>
          </a:prstGeom>
          <a:noFill/>
          <a:ln>
            <a:noFill/>
          </a:ln>
        </p:spPr>
      </p:pic>
      <p:pic>
        <p:nvPicPr>
          <p:cNvPr id="9" name="Picture 9"/>
          <p:cNvPicPr>
            <a:picLocks noChangeAspect="1"/>
          </p:cNvPicPr>
          <p:nvPr/>
        </p:nvPicPr>
        <p:blipFill>
          <a:blip r:embed="rId4" cstate="print"/>
          <a:stretch>
            <a:fillRect/>
          </a:stretch>
        </p:blipFill>
        <p:spPr>
          <a:xfrm>
            <a:off x="7586870" y="2033463"/>
            <a:ext cx="1828959" cy="402371"/>
          </a:xfrm>
          <a:prstGeom prst="rect">
            <a:avLst/>
          </a:prstGeom>
          <a:noFill/>
          <a:ln>
            <a:noFill/>
          </a:ln>
        </p:spPr>
      </p:pic>
      <p:sp>
        <p:nvSpPr>
          <p:cNvPr id="10" name="Rectangle 10"/>
          <p:cNvSpPr/>
          <p:nvPr/>
        </p:nvSpPr>
        <p:spPr>
          <a:xfrm>
            <a:off x="921332" y="2981347"/>
            <a:ext cx="2847586" cy="934478"/>
          </a:xfrm>
          <a:prstGeom prst="rect">
            <a:avLst/>
          </a:prstGeom>
        </p:spPr>
        <p:txBody>
          <a:bodyPr wrap="square" lIns="72000" tIns="36000" rIns="72000" bIns="36000">
            <a:noAutofit/>
          </a:bodyPr>
          <a:lstStyle/>
          <a:p>
            <a:pPr algn="ctr"/>
            <a:r>
              <a:rPr lang="en-US" sz="2800" b="1" dirty="0" smtClean="0">
                <a:solidFill>
                  <a:srgbClr val="474030"/>
                </a:solidFill>
              </a:rPr>
              <a:t>Postal </a:t>
            </a:r>
            <a:r>
              <a:rPr lang="en-US" sz="2800" b="1" dirty="0">
                <a:solidFill>
                  <a:srgbClr val="474030"/>
                </a:solidFill>
              </a:rPr>
              <a:t>company </a:t>
            </a:r>
            <a:r>
              <a:rPr lang="nl-NL" sz="2800" dirty="0" smtClean="0">
                <a:solidFill>
                  <a:srgbClr val="FF4019"/>
                </a:solidFill>
              </a:rPr>
              <a:t>Netherlands</a:t>
            </a:r>
            <a:endParaRPr lang="nl-NL" sz="2800" dirty="0">
              <a:solidFill>
                <a:srgbClr val="FF4019"/>
              </a:solidFill>
            </a:endParaRPr>
          </a:p>
        </p:txBody>
      </p:sp>
      <p:sp>
        <p:nvSpPr>
          <p:cNvPr id="11" name="Rectangle 11"/>
          <p:cNvSpPr/>
          <p:nvPr/>
        </p:nvSpPr>
        <p:spPr>
          <a:xfrm>
            <a:off x="4136624" y="2981347"/>
            <a:ext cx="2412000" cy="934478"/>
          </a:xfrm>
          <a:prstGeom prst="rect">
            <a:avLst/>
          </a:prstGeom>
        </p:spPr>
        <p:txBody>
          <a:bodyPr wrap="square" lIns="72000" tIns="36000" rIns="72000" bIns="36000">
            <a:noAutofit/>
          </a:bodyPr>
          <a:lstStyle/>
          <a:p>
            <a:pPr algn="ctr"/>
            <a:r>
              <a:rPr lang="nl-NL" sz="2800" b="1" dirty="0" err="1" smtClean="0">
                <a:solidFill>
                  <a:srgbClr val="474030"/>
                </a:solidFill>
              </a:rPr>
              <a:t>Primark</a:t>
            </a:r>
            <a:endParaRPr lang="nl-NL" sz="2800" b="1" dirty="0" smtClean="0">
              <a:solidFill>
                <a:srgbClr val="474030"/>
              </a:solidFill>
            </a:endParaRPr>
          </a:p>
          <a:p>
            <a:pPr algn="ctr"/>
            <a:r>
              <a:rPr lang="nl-NL" sz="2800" dirty="0" smtClean="0">
                <a:solidFill>
                  <a:srgbClr val="FF4019"/>
                </a:solidFill>
              </a:rPr>
              <a:t>Ireland</a:t>
            </a:r>
            <a:endParaRPr lang="nl-NL" sz="2800" dirty="0">
              <a:solidFill>
                <a:srgbClr val="FF4019"/>
              </a:solidFill>
            </a:endParaRPr>
          </a:p>
        </p:txBody>
      </p:sp>
      <p:sp>
        <p:nvSpPr>
          <p:cNvPr id="12" name="Rectangle 12"/>
          <p:cNvSpPr/>
          <p:nvPr/>
        </p:nvSpPr>
        <p:spPr>
          <a:xfrm>
            <a:off x="7427325" y="2934212"/>
            <a:ext cx="2412000" cy="954107"/>
          </a:xfrm>
          <a:prstGeom prst="rect">
            <a:avLst/>
          </a:prstGeom>
        </p:spPr>
        <p:txBody>
          <a:bodyPr wrap="square" lIns="72000" tIns="36000" rIns="72000" bIns="36000">
            <a:noAutofit/>
          </a:bodyPr>
          <a:lstStyle/>
          <a:p>
            <a:pPr algn="ctr"/>
            <a:r>
              <a:rPr lang="nl-NL" sz="2800" b="1" dirty="0" smtClean="0">
                <a:solidFill>
                  <a:srgbClr val="474030"/>
                </a:solidFill>
              </a:rPr>
              <a:t>Sogeti</a:t>
            </a:r>
          </a:p>
          <a:p>
            <a:pPr algn="ctr"/>
            <a:r>
              <a:rPr lang="nl-NL" sz="2800" dirty="0" smtClean="0">
                <a:solidFill>
                  <a:srgbClr val="FF4019"/>
                </a:solidFill>
              </a:rPr>
              <a:t>Global Delivery Centers</a:t>
            </a:r>
            <a:r>
              <a:rPr lang="nl-NL" sz="2800" b="1" dirty="0" smtClean="0">
                <a:solidFill>
                  <a:srgbClr val="FF4019"/>
                </a:solidFill>
              </a:rPr>
              <a:t> </a:t>
            </a:r>
          </a:p>
          <a:p>
            <a:pPr algn="ctr"/>
            <a:endParaRPr lang="nl-NL" sz="2800" b="1" dirty="0" smtClean="0">
              <a:solidFill>
                <a:srgbClr val="474030"/>
              </a:solidFill>
            </a:endParaRPr>
          </a:p>
        </p:txBody>
      </p:sp>
      <p:grpSp>
        <p:nvGrpSpPr>
          <p:cNvPr id="13" name="Group 16"/>
          <p:cNvGrpSpPr/>
          <p:nvPr/>
        </p:nvGrpSpPr>
        <p:grpSpPr>
          <a:xfrm>
            <a:off x="304310" y="3888319"/>
            <a:ext cx="10922931" cy="2597323"/>
            <a:chOff x="1077701" y="2689170"/>
            <a:chExt cx="7385306" cy="3255507"/>
          </a:xfrm>
        </p:grpSpPr>
        <p:sp>
          <p:nvSpPr>
            <p:cNvPr id="14" name="Rectangle 17"/>
            <p:cNvSpPr/>
            <p:nvPr/>
          </p:nvSpPr>
          <p:spPr>
            <a:xfrm>
              <a:off x="1077701" y="3080078"/>
              <a:ext cx="7385306" cy="2864599"/>
            </a:xfrm>
            <a:prstGeom prst="rect">
              <a:avLst/>
            </a:prstGeom>
            <a:solidFill>
              <a:srgbClr val="D9D9D9"/>
            </a:solidFill>
          </p:spPr>
          <p:txBody>
            <a:bodyPr wrap="square" lIns="144000" tIns="144000" rIns="144000" bIns="144000" anchor="ctr">
              <a:noAutofit/>
            </a:bodyPr>
            <a:lstStyle/>
            <a:p>
              <a:pPr algn="ctr">
                <a:spcAft>
                  <a:spcPts val="0"/>
                </a:spcAft>
              </a:pPr>
              <a:r>
                <a:rPr lang="en-IE" sz="1600" b="1" i="1" dirty="0" smtClean="0">
                  <a:solidFill>
                    <a:srgbClr val="474030"/>
                  </a:solidFill>
                </a:rPr>
                <a:t>“</a:t>
              </a:r>
              <a:r>
                <a:rPr lang="en-US" sz="1600" b="1" i="1" dirty="0">
                  <a:solidFill>
                    <a:srgbClr val="474030"/>
                  </a:solidFill>
                </a:rPr>
                <a:t>The transformation that </a:t>
              </a:r>
              <a:r>
                <a:rPr lang="en-US" sz="1600" b="1" i="1" dirty="0" err="1">
                  <a:solidFill>
                    <a:srgbClr val="474030"/>
                  </a:solidFill>
                </a:rPr>
                <a:t>PostNL</a:t>
              </a:r>
              <a:r>
                <a:rPr lang="en-US" sz="1600" b="1" i="1" dirty="0">
                  <a:solidFill>
                    <a:srgbClr val="474030"/>
                  </a:solidFill>
                </a:rPr>
                <a:t> needs to go through to become future-proof affects every department, with consequences for IT every time. Marcel </a:t>
              </a:r>
              <a:r>
                <a:rPr lang="en-US" sz="1600" b="1" i="1" dirty="0" err="1" smtClean="0">
                  <a:solidFill>
                    <a:srgbClr val="474030"/>
                  </a:solidFill>
                </a:rPr>
                <a:t>Krom</a:t>
              </a:r>
              <a:r>
                <a:rPr lang="en-US" sz="1600" b="1" i="1" dirty="0" smtClean="0">
                  <a:solidFill>
                    <a:srgbClr val="474030"/>
                  </a:solidFill>
                </a:rPr>
                <a:t> (CIO </a:t>
              </a:r>
              <a:r>
                <a:rPr lang="en-US" sz="1600" b="1" i="1" dirty="0">
                  <a:solidFill>
                    <a:srgbClr val="474030"/>
                  </a:solidFill>
                </a:rPr>
                <a:t>of </a:t>
              </a:r>
              <a:r>
                <a:rPr lang="en-US" sz="1600" b="1" i="1" dirty="0" err="1" smtClean="0">
                  <a:solidFill>
                    <a:srgbClr val="474030"/>
                  </a:solidFill>
                </a:rPr>
                <a:t>PostNL</a:t>
              </a:r>
              <a:r>
                <a:rPr lang="en-US" sz="1600" b="1" i="1" dirty="0" smtClean="0">
                  <a:solidFill>
                    <a:srgbClr val="474030"/>
                  </a:solidFill>
                </a:rPr>
                <a:t>) uses </a:t>
              </a:r>
              <a:r>
                <a:rPr lang="en-US" sz="1600" b="1" i="1" dirty="0">
                  <a:solidFill>
                    <a:srgbClr val="474030"/>
                  </a:solidFill>
                </a:rPr>
                <a:t>postmen as an example. Many permanent full-time employees are being replaced by part-time staff who are deployed more flexibly. ‘Delivering post is no longer a full-time job.’ If </a:t>
              </a:r>
              <a:r>
                <a:rPr lang="en-US" sz="1600" b="1" i="1" dirty="0" err="1">
                  <a:solidFill>
                    <a:srgbClr val="474030"/>
                  </a:solidFill>
                </a:rPr>
                <a:t>Krom</a:t>
              </a:r>
              <a:r>
                <a:rPr lang="en-US" sz="1600" b="1" i="1" dirty="0">
                  <a:solidFill>
                    <a:srgbClr val="474030"/>
                  </a:solidFill>
                </a:rPr>
                <a:t> were to take no action, the increase in part-timers would lead to higher costs, as more ‘faces’ would need to access his IT systems. A cloud, where IT capacity can be switched on and off at the touch of a button, can control these costs. </a:t>
              </a:r>
              <a:r>
                <a:rPr lang="en-US" sz="1600" b="1" i="1" dirty="0" err="1">
                  <a:solidFill>
                    <a:srgbClr val="474030"/>
                  </a:solidFill>
                </a:rPr>
                <a:t>PostNL</a:t>
              </a:r>
              <a:r>
                <a:rPr lang="en-US" sz="1600" b="1" i="1" dirty="0">
                  <a:solidFill>
                    <a:srgbClr val="474030"/>
                  </a:solidFill>
                </a:rPr>
                <a:t> is deploying a rigorous cloud strategy. All IT systems that can legally switch to the cloud are switching over to it. This means that the post and parcel carrier is going further than any other Dutch company of whatever size</a:t>
              </a:r>
              <a:r>
                <a:rPr lang="en-IE" sz="1600" b="1" i="1" dirty="0" smtClean="0">
                  <a:solidFill>
                    <a:srgbClr val="474030"/>
                  </a:solidFill>
                </a:rPr>
                <a:t>”</a:t>
              </a:r>
              <a:endParaRPr lang="nl-NL" sz="1600" b="1" i="1" dirty="0">
                <a:solidFill>
                  <a:srgbClr val="474030"/>
                </a:solidFill>
                <a:effectLst/>
              </a:endParaRPr>
            </a:p>
          </p:txBody>
        </p:sp>
        <p:sp>
          <p:nvSpPr>
            <p:cNvPr id="15" name="Isosceles Triangle 18"/>
            <p:cNvSpPr/>
            <p:nvPr/>
          </p:nvSpPr>
          <p:spPr>
            <a:xfrm>
              <a:off x="1990205" y="2689170"/>
              <a:ext cx="651155" cy="469480"/>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a:solidFill>
                  <a:srgbClr val="474030"/>
                </a:solidFill>
              </a:endParaRPr>
            </a:p>
          </p:txBody>
        </p:sp>
      </p:grpSp>
    </p:spTree>
    <p:extLst>
      <p:ext uri="{BB962C8B-B14F-4D97-AF65-F5344CB8AC3E}">
        <p14:creationId xmlns:p14="http://schemas.microsoft.com/office/powerpoint/2010/main" val="8232260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Algunas referencias</a:t>
            </a:r>
            <a:endParaRPr lang="es-ES" dirty="0"/>
          </a:p>
        </p:txBody>
      </p:sp>
      <p:pic>
        <p:nvPicPr>
          <p:cNvPr id="6" name="Afbeelding 14" descr="PostNL.png"/>
          <p:cNvPicPr>
            <a:picLocks noChangeAspect="1"/>
          </p:cNvPicPr>
          <p:nvPr/>
        </p:nvPicPr>
        <p:blipFill>
          <a:blip r:embed="rId2" cstate="print"/>
          <a:srcRect/>
          <a:stretch>
            <a:fillRect/>
          </a:stretch>
        </p:blipFill>
        <p:spPr bwMode="auto">
          <a:xfrm>
            <a:off x="1453368" y="1519084"/>
            <a:ext cx="1440160" cy="1449334"/>
          </a:xfrm>
          <a:prstGeom prst="rect">
            <a:avLst/>
          </a:prstGeom>
          <a:noFill/>
          <a:ln>
            <a:noFill/>
          </a:ln>
        </p:spPr>
      </p:pic>
      <p:pic>
        <p:nvPicPr>
          <p:cNvPr id="8" name="Afbeelding 39" descr="primark.jpg"/>
          <p:cNvPicPr>
            <a:picLocks noChangeAspect="1"/>
          </p:cNvPicPr>
          <p:nvPr/>
        </p:nvPicPr>
        <p:blipFill rotWithShape="1">
          <a:blip r:embed="rId3" cstate="print"/>
          <a:srcRect t="21346" b="25289"/>
          <a:stretch/>
        </p:blipFill>
        <p:spPr>
          <a:xfrm>
            <a:off x="4057906" y="1663097"/>
            <a:ext cx="2622042" cy="1080121"/>
          </a:xfrm>
          <a:prstGeom prst="rect">
            <a:avLst/>
          </a:prstGeom>
          <a:noFill/>
          <a:ln>
            <a:noFill/>
          </a:ln>
        </p:spPr>
      </p:pic>
      <p:pic>
        <p:nvPicPr>
          <p:cNvPr id="9" name="Picture 9"/>
          <p:cNvPicPr>
            <a:picLocks noChangeAspect="1"/>
          </p:cNvPicPr>
          <p:nvPr/>
        </p:nvPicPr>
        <p:blipFill>
          <a:blip r:embed="rId4" cstate="print"/>
          <a:stretch>
            <a:fillRect/>
          </a:stretch>
        </p:blipFill>
        <p:spPr>
          <a:xfrm>
            <a:off x="7586870" y="2033463"/>
            <a:ext cx="1828959" cy="402371"/>
          </a:xfrm>
          <a:prstGeom prst="rect">
            <a:avLst/>
          </a:prstGeom>
          <a:noFill/>
          <a:ln>
            <a:noFill/>
          </a:ln>
        </p:spPr>
      </p:pic>
      <p:sp>
        <p:nvSpPr>
          <p:cNvPr id="10" name="Rectangle 10"/>
          <p:cNvSpPr/>
          <p:nvPr/>
        </p:nvSpPr>
        <p:spPr>
          <a:xfrm>
            <a:off x="921332" y="2981347"/>
            <a:ext cx="2736268" cy="934478"/>
          </a:xfrm>
          <a:prstGeom prst="rect">
            <a:avLst/>
          </a:prstGeom>
        </p:spPr>
        <p:txBody>
          <a:bodyPr wrap="square" lIns="72000" tIns="36000" rIns="72000" bIns="36000">
            <a:noAutofit/>
          </a:bodyPr>
          <a:lstStyle/>
          <a:p>
            <a:pPr algn="ctr"/>
            <a:r>
              <a:rPr lang="nl-NL" sz="2800" b="1" dirty="0" smtClean="0">
                <a:solidFill>
                  <a:srgbClr val="474030"/>
                </a:solidFill>
              </a:rPr>
              <a:t>Postal company</a:t>
            </a:r>
          </a:p>
          <a:p>
            <a:pPr algn="ctr"/>
            <a:r>
              <a:rPr lang="nl-NL" sz="2800" dirty="0" smtClean="0">
                <a:solidFill>
                  <a:srgbClr val="FF4019"/>
                </a:solidFill>
              </a:rPr>
              <a:t>Netherlands</a:t>
            </a:r>
            <a:endParaRPr lang="nl-NL" sz="2800" dirty="0">
              <a:solidFill>
                <a:srgbClr val="FF4019"/>
              </a:solidFill>
            </a:endParaRPr>
          </a:p>
        </p:txBody>
      </p:sp>
      <p:sp>
        <p:nvSpPr>
          <p:cNvPr id="11" name="Rectangle 11"/>
          <p:cNvSpPr/>
          <p:nvPr/>
        </p:nvSpPr>
        <p:spPr>
          <a:xfrm>
            <a:off x="4136624" y="2981347"/>
            <a:ext cx="2412000" cy="934478"/>
          </a:xfrm>
          <a:prstGeom prst="rect">
            <a:avLst/>
          </a:prstGeom>
        </p:spPr>
        <p:txBody>
          <a:bodyPr wrap="square" lIns="72000" tIns="36000" rIns="72000" bIns="36000">
            <a:noAutofit/>
          </a:bodyPr>
          <a:lstStyle/>
          <a:p>
            <a:pPr algn="ctr"/>
            <a:r>
              <a:rPr lang="nl-NL" sz="2800" b="1" dirty="0" err="1" smtClean="0">
                <a:solidFill>
                  <a:srgbClr val="474030"/>
                </a:solidFill>
              </a:rPr>
              <a:t>Primark</a:t>
            </a:r>
            <a:endParaRPr lang="nl-NL" sz="2800" b="1" dirty="0" smtClean="0">
              <a:solidFill>
                <a:srgbClr val="474030"/>
              </a:solidFill>
            </a:endParaRPr>
          </a:p>
          <a:p>
            <a:pPr algn="ctr"/>
            <a:r>
              <a:rPr lang="nl-NL" sz="2800" dirty="0" smtClean="0">
                <a:solidFill>
                  <a:srgbClr val="FF4019"/>
                </a:solidFill>
              </a:rPr>
              <a:t>Ireland</a:t>
            </a:r>
            <a:endParaRPr lang="nl-NL" sz="2800" dirty="0">
              <a:solidFill>
                <a:srgbClr val="FF4019"/>
              </a:solidFill>
            </a:endParaRPr>
          </a:p>
        </p:txBody>
      </p:sp>
      <p:sp>
        <p:nvSpPr>
          <p:cNvPr id="12" name="Rectangle 12"/>
          <p:cNvSpPr/>
          <p:nvPr/>
        </p:nvSpPr>
        <p:spPr>
          <a:xfrm>
            <a:off x="7427325" y="2934212"/>
            <a:ext cx="2412000" cy="954107"/>
          </a:xfrm>
          <a:prstGeom prst="rect">
            <a:avLst/>
          </a:prstGeom>
        </p:spPr>
        <p:txBody>
          <a:bodyPr wrap="square" lIns="72000" tIns="36000" rIns="72000" bIns="36000">
            <a:noAutofit/>
          </a:bodyPr>
          <a:lstStyle/>
          <a:p>
            <a:pPr algn="ctr"/>
            <a:r>
              <a:rPr lang="nl-NL" sz="2800" b="1" dirty="0" smtClean="0">
                <a:solidFill>
                  <a:srgbClr val="474030"/>
                </a:solidFill>
              </a:rPr>
              <a:t>Sogeti</a:t>
            </a:r>
          </a:p>
          <a:p>
            <a:pPr algn="ctr"/>
            <a:r>
              <a:rPr lang="nl-NL" sz="2800" dirty="0" smtClean="0">
                <a:solidFill>
                  <a:srgbClr val="FF4019"/>
                </a:solidFill>
              </a:rPr>
              <a:t>Global Delivery Centers</a:t>
            </a:r>
            <a:r>
              <a:rPr lang="nl-NL" sz="2800" b="1" dirty="0" smtClean="0">
                <a:solidFill>
                  <a:srgbClr val="FF4019"/>
                </a:solidFill>
              </a:rPr>
              <a:t> </a:t>
            </a:r>
          </a:p>
          <a:p>
            <a:pPr algn="ctr"/>
            <a:endParaRPr lang="nl-NL" sz="2800" b="1" dirty="0" smtClean="0">
              <a:solidFill>
                <a:srgbClr val="474030"/>
              </a:solidFill>
            </a:endParaRPr>
          </a:p>
        </p:txBody>
      </p:sp>
      <p:grpSp>
        <p:nvGrpSpPr>
          <p:cNvPr id="13" name="Group 16"/>
          <p:cNvGrpSpPr/>
          <p:nvPr/>
        </p:nvGrpSpPr>
        <p:grpSpPr>
          <a:xfrm>
            <a:off x="304310" y="3915825"/>
            <a:ext cx="10875223" cy="2569817"/>
            <a:chOff x="1077701" y="2639174"/>
            <a:chExt cx="7385306" cy="3305503"/>
          </a:xfrm>
        </p:grpSpPr>
        <p:sp>
          <p:nvSpPr>
            <p:cNvPr id="14" name="Rectangle 17"/>
            <p:cNvSpPr/>
            <p:nvPr/>
          </p:nvSpPr>
          <p:spPr>
            <a:xfrm>
              <a:off x="1077701" y="3080078"/>
              <a:ext cx="7385306" cy="2864599"/>
            </a:xfrm>
            <a:prstGeom prst="rect">
              <a:avLst/>
            </a:prstGeom>
            <a:solidFill>
              <a:srgbClr val="D9D9D9"/>
            </a:solidFill>
          </p:spPr>
          <p:txBody>
            <a:bodyPr wrap="square" lIns="144000" tIns="144000" rIns="144000" bIns="144000" anchor="ctr">
              <a:noAutofit/>
            </a:bodyPr>
            <a:lstStyle/>
            <a:p>
              <a:pPr algn="ctr">
                <a:spcAft>
                  <a:spcPts val="0"/>
                </a:spcAft>
              </a:pPr>
              <a:r>
                <a:rPr lang="en-IE" sz="1600" b="1" i="1" dirty="0">
                  <a:solidFill>
                    <a:srgbClr val="474030"/>
                  </a:solidFill>
                </a:rPr>
                <a:t>“Primark is the fastest growing fashion retailer in Europe in </a:t>
              </a:r>
              <a:r>
                <a:rPr lang="en-IE" sz="1600" b="1" i="1" dirty="0" smtClean="0">
                  <a:solidFill>
                    <a:srgbClr val="474030"/>
                  </a:solidFill>
                </a:rPr>
                <a:t>the process </a:t>
              </a:r>
              <a:r>
                <a:rPr lang="en-IE" sz="1600" b="1" i="1" dirty="0">
                  <a:solidFill>
                    <a:srgbClr val="474030"/>
                  </a:solidFill>
                </a:rPr>
                <a:t>of expanding to the US. Their IT process requires substantial improvements to enable the fast growth of the business. We used HP ALM based on the MSA as a value add in our managed test service deal. This enabled us to provide a fully integrated </a:t>
              </a:r>
              <a:r>
                <a:rPr lang="en-IE" sz="1600" b="1" i="1" dirty="0" err="1">
                  <a:solidFill>
                    <a:srgbClr val="474030"/>
                  </a:solidFill>
                </a:rPr>
                <a:t>Rightshore</a:t>
              </a:r>
              <a:r>
                <a:rPr lang="en-IE" sz="1600" b="1" i="1" dirty="0">
                  <a:solidFill>
                    <a:srgbClr val="474030"/>
                  </a:solidFill>
                </a:rPr>
                <a:t> test delivery in this challenging environment without the client having to do a CAPEX expenditure. In addition this provided the client a platform from which they can improve their internal ALM processes. For us it provides an add-on sales opportunity to sell licences and </a:t>
              </a:r>
              <a:r>
                <a:rPr lang="en-IE" sz="1600" b="1" i="1" dirty="0" smtClean="0">
                  <a:solidFill>
                    <a:srgbClr val="474030"/>
                  </a:solidFill>
                </a:rPr>
                <a:t>services.”</a:t>
              </a:r>
              <a:endParaRPr lang="nl-NL" sz="1600" b="1" i="1" dirty="0">
                <a:solidFill>
                  <a:srgbClr val="474030"/>
                </a:solidFill>
                <a:effectLst/>
              </a:endParaRPr>
            </a:p>
          </p:txBody>
        </p:sp>
        <p:sp>
          <p:nvSpPr>
            <p:cNvPr id="15" name="Isosceles Triangle 18"/>
            <p:cNvSpPr/>
            <p:nvPr/>
          </p:nvSpPr>
          <p:spPr>
            <a:xfrm>
              <a:off x="4264332" y="2639174"/>
              <a:ext cx="651155" cy="469480"/>
            </a:xfrm>
            <a:prstGeom prs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1">
                <a:solidFill>
                  <a:srgbClr val="474030"/>
                </a:solidFill>
              </a:endParaRPr>
            </a:p>
          </p:txBody>
        </p:sp>
      </p:grpSp>
    </p:spTree>
    <p:extLst>
      <p:ext uri="{BB962C8B-B14F-4D97-AF65-F5344CB8AC3E}">
        <p14:creationId xmlns:p14="http://schemas.microsoft.com/office/powerpoint/2010/main" val="114203548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print"/>
          <a:srcRect l="17319" t="40200" r="20863" b="44400"/>
          <a:stretch/>
        </p:blipFill>
        <p:spPr>
          <a:xfrm>
            <a:off x="2025819" y="2033282"/>
            <a:ext cx="7200000" cy="1008917"/>
          </a:xfrm>
          <a:prstGeom prst="rect">
            <a:avLst/>
          </a:prstGeom>
        </p:spPr>
      </p:pic>
      <p:sp>
        <p:nvSpPr>
          <p:cNvPr id="17" name="Rectangle 16"/>
          <p:cNvSpPr/>
          <p:nvPr/>
        </p:nvSpPr>
        <p:spPr>
          <a:xfrm>
            <a:off x="2620478" y="3962108"/>
            <a:ext cx="1745753" cy="461665"/>
          </a:xfrm>
          <a:prstGeom prst="rect">
            <a:avLst/>
          </a:prstGeom>
          <a:solidFill>
            <a:schemeClr val="bg1"/>
          </a:solidFill>
        </p:spPr>
        <p:txBody>
          <a:bodyPr wrap="none">
            <a:noAutofit/>
          </a:bodyPr>
          <a:lstStyle/>
          <a:p>
            <a:r>
              <a:rPr lang="nl-NL" sz="1200" b="1" dirty="0" smtClean="0">
                <a:solidFill>
                  <a:srgbClr val="FF4019"/>
                </a:solidFill>
                <a:latin typeface="Century Gothic" panose="020B0502020202020204" pitchFamily="34" charset="0"/>
              </a:rPr>
              <a:t>A Comprehensive </a:t>
            </a:r>
          </a:p>
          <a:p>
            <a:r>
              <a:rPr lang="nl-NL" sz="1200" b="1" dirty="0" err="1" smtClean="0">
                <a:solidFill>
                  <a:srgbClr val="FF4019"/>
                </a:solidFill>
                <a:latin typeface="Century Gothic" panose="020B0502020202020204" pitchFamily="34" charset="0"/>
              </a:rPr>
              <a:t>Dev</a:t>
            </a:r>
            <a:r>
              <a:rPr lang="nl-NL" sz="1200" b="1" dirty="0" smtClean="0">
                <a:solidFill>
                  <a:srgbClr val="FF4019"/>
                </a:solidFill>
                <a:latin typeface="Century Gothic" panose="020B0502020202020204" pitchFamily="34" charset="0"/>
              </a:rPr>
              <a:t> and Test Platform</a:t>
            </a:r>
            <a:endParaRPr lang="nl-NL" sz="1200" b="1" dirty="0">
              <a:solidFill>
                <a:srgbClr val="FF4019"/>
              </a:solidFill>
              <a:latin typeface="Century Gothic" panose="020B0502020202020204" pitchFamily="34" charset="0"/>
            </a:endParaRPr>
          </a:p>
        </p:txBody>
      </p:sp>
      <p:sp>
        <p:nvSpPr>
          <p:cNvPr id="18" name="Rectangle 17"/>
          <p:cNvSpPr/>
          <p:nvPr/>
        </p:nvSpPr>
        <p:spPr>
          <a:xfrm>
            <a:off x="5167912" y="3962108"/>
            <a:ext cx="2285972" cy="461665"/>
          </a:xfrm>
          <a:prstGeom prst="rect">
            <a:avLst/>
          </a:prstGeom>
          <a:solidFill>
            <a:schemeClr val="bg1"/>
          </a:solidFill>
        </p:spPr>
        <p:txBody>
          <a:bodyPr wrap="none">
            <a:noAutofit/>
          </a:bodyPr>
          <a:lstStyle/>
          <a:p>
            <a:r>
              <a:rPr lang="nl-NL" sz="1200" b="1" dirty="0" smtClean="0">
                <a:solidFill>
                  <a:srgbClr val="FF4019"/>
                </a:solidFill>
                <a:latin typeface="Century Gothic" panose="020B0502020202020204" pitchFamily="34" charset="0"/>
              </a:rPr>
              <a:t>The Right </a:t>
            </a:r>
            <a:r>
              <a:rPr lang="nl-NL" sz="1200" b="1" dirty="0" err="1" smtClean="0">
                <a:solidFill>
                  <a:srgbClr val="FF4019"/>
                </a:solidFill>
                <a:latin typeface="Century Gothic" panose="020B0502020202020204" pitchFamily="34" charset="0"/>
              </a:rPr>
              <a:t>Dev</a:t>
            </a:r>
            <a:r>
              <a:rPr lang="nl-NL" sz="1200" b="1" dirty="0" smtClean="0">
                <a:solidFill>
                  <a:srgbClr val="FF4019"/>
                </a:solidFill>
                <a:latin typeface="Century Gothic" panose="020B0502020202020204" pitchFamily="34" charset="0"/>
              </a:rPr>
              <a:t> and Test </a:t>
            </a:r>
            <a:br>
              <a:rPr lang="nl-NL" sz="1200" b="1" dirty="0" smtClean="0">
                <a:solidFill>
                  <a:srgbClr val="FF4019"/>
                </a:solidFill>
                <a:latin typeface="Century Gothic" panose="020B0502020202020204" pitchFamily="34" charset="0"/>
              </a:rPr>
            </a:br>
            <a:r>
              <a:rPr lang="nl-NL" sz="1200" b="1" dirty="0" smtClean="0">
                <a:solidFill>
                  <a:srgbClr val="FF4019"/>
                </a:solidFill>
                <a:latin typeface="Century Gothic" panose="020B0502020202020204" pitchFamily="34" charset="0"/>
              </a:rPr>
              <a:t>Tools and </a:t>
            </a:r>
            <a:r>
              <a:rPr lang="nl-NL" sz="1200" b="1" dirty="0" err="1" smtClean="0">
                <a:solidFill>
                  <a:srgbClr val="FF4019"/>
                </a:solidFill>
                <a:latin typeface="Century Gothic" panose="020B0502020202020204" pitchFamily="34" charset="0"/>
              </a:rPr>
              <a:t>Processes</a:t>
            </a:r>
            <a:endParaRPr lang="nl-NL" sz="1200" b="1" dirty="0">
              <a:solidFill>
                <a:srgbClr val="FF4019"/>
              </a:solidFill>
              <a:latin typeface="Century Gothic" panose="020B0502020202020204" pitchFamily="34" charset="0"/>
            </a:endParaRPr>
          </a:p>
        </p:txBody>
      </p:sp>
      <p:sp>
        <p:nvSpPr>
          <p:cNvPr id="19" name="Rectangle 18"/>
          <p:cNvSpPr/>
          <p:nvPr/>
        </p:nvSpPr>
        <p:spPr>
          <a:xfrm>
            <a:off x="7991926" y="3956489"/>
            <a:ext cx="1749197" cy="461665"/>
          </a:xfrm>
          <a:prstGeom prst="rect">
            <a:avLst/>
          </a:prstGeom>
          <a:solidFill>
            <a:schemeClr val="bg1"/>
          </a:solidFill>
        </p:spPr>
        <p:txBody>
          <a:bodyPr wrap="none">
            <a:noAutofit/>
          </a:bodyPr>
          <a:lstStyle/>
          <a:p>
            <a:r>
              <a:rPr lang="nl-NL" sz="1200" b="1" dirty="0" err="1" smtClean="0">
                <a:solidFill>
                  <a:srgbClr val="FF4019"/>
                </a:solidFill>
                <a:latin typeface="Century Gothic" panose="020B0502020202020204" pitchFamily="34" charset="0"/>
              </a:rPr>
              <a:t>Dev</a:t>
            </a:r>
            <a:r>
              <a:rPr lang="nl-NL" sz="1200" b="1" dirty="0" smtClean="0">
                <a:solidFill>
                  <a:srgbClr val="FF4019"/>
                </a:solidFill>
                <a:latin typeface="Century Gothic" panose="020B0502020202020204" pitchFamily="34" charset="0"/>
              </a:rPr>
              <a:t> and Test </a:t>
            </a:r>
          </a:p>
          <a:p>
            <a:r>
              <a:rPr lang="nl-NL" sz="1200" b="1" dirty="0" smtClean="0">
                <a:solidFill>
                  <a:srgbClr val="FF4019"/>
                </a:solidFill>
                <a:latin typeface="Century Gothic" panose="020B0502020202020204" pitchFamily="34" charset="0"/>
              </a:rPr>
              <a:t>Services and Support</a:t>
            </a:r>
            <a:endParaRPr lang="nl-NL" sz="1200" b="1" dirty="0">
              <a:solidFill>
                <a:srgbClr val="FF4019"/>
              </a:solidFill>
              <a:latin typeface="Century Gothic" panose="020B0502020202020204" pitchFamily="34" charset="0"/>
            </a:endParaRPr>
          </a:p>
        </p:txBody>
      </p:sp>
      <p:sp>
        <p:nvSpPr>
          <p:cNvPr id="20" name="Rechthoek 6"/>
          <p:cNvSpPr>
            <a:spLocks/>
          </p:cNvSpPr>
          <p:nvPr/>
        </p:nvSpPr>
        <p:spPr>
          <a:xfrm>
            <a:off x="4411982" y="3921768"/>
            <a:ext cx="36000" cy="54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lvl="1" algn="ctr">
              <a:defRPr/>
            </a:pPr>
            <a:endParaRPr lang="en-US" sz="2400" dirty="0">
              <a:solidFill>
                <a:srgbClr val="FFFFFF"/>
              </a:solidFill>
            </a:endParaRPr>
          </a:p>
        </p:txBody>
      </p:sp>
      <p:sp>
        <p:nvSpPr>
          <p:cNvPr id="21" name="Rechthoek 6"/>
          <p:cNvSpPr>
            <a:spLocks/>
          </p:cNvSpPr>
          <p:nvPr/>
        </p:nvSpPr>
        <p:spPr>
          <a:xfrm>
            <a:off x="7157065" y="3921768"/>
            <a:ext cx="36000" cy="540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lvl="1" algn="ctr">
              <a:defRPr/>
            </a:pPr>
            <a:endParaRPr lang="en-US" sz="2400" dirty="0">
              <a:solidFill>
                <a:srgbClr val="FFFFFF"/>
              </a:solidFill>
            </a:endParaRPr>
          </a:p>
        </p:txBody>
      </p:sp>
      <p:grpSp>
        <p:nvGrpSpPr>
          <p:cNvPr id="22" name="Group 21"/>
          <p:cNvGrpSpPr>
            <a:grpSpLocks noChangeAspect="1"/>
          </p:cNvGrpSpPr>
          <p:nvPr/>
        </p:nvGrpSpPr>
        <p:grpSpPr>
          <a:xfrm>
            <a:off x="4574696" y="3872500"/>
            <a:ext cx="650270" cy="648000"/>
            <a:chOff x="5995781" y="3035628"/>
            <a:chExt cx="2448000" cy="2439452"/>
          </a:xfrm>
        </p:grpSpPr>
        <p:grpSp>
          <p:nvGrpSpPr>
            <p:cNvPr id="23" name="Group 22"/>
            <p:cNvGrpSpPr>
              <a:grpSpLocks noChangeAspect="1"/>
            </p:cNvGrpSpPr>
            <p:nvPr/>
          </p:nvGrpSpPr>
          <p:grpSpPr>
            <a:xfrm rot="2700000" flipH="1" flipV="1">
              <a:off x="6992488" y="3031354"/>
              <a:ext cx="454586" cy="2448000"/>
              <a:chOff x="6040562" y="3035658"/>
              <a:chExt cx="474462" cy="2555032"/>
            </a:xfrm>
          </p:grpSpPr>
          <p:sp>
            <p:nvSpPr>
              <p:cNvPr id="27" name="Freeform 26"/>
              <p:cNvSpPr/>
              <p:nvPr/>
            </p:nvSpPr>
            <p:spPr>
              <a:xfrm rot="5400000" flipV="1">
                <a:off x="5003086" y="4078751"/>
                <a:ext cx="2555030" cy="468847"/>
              </a:xfrm>
              <a:custGeom>
                <a:avLst/>
                <a:gdLst>
                  <a:gd name="connsiteX0" fmla="*/ 0 w 2075045"/>
                  <a:gd name="connsiteY0" fmla="*/ 254935 h 380770"/>
                  <a:gd name="connsiteX1" fmla="*/ 0 w 2075045"/>
                  <a:gd name="connsiteY1" fmla="*/ 125836 h 380770"/>
                  <a:gd name="connsiteX2" fmla="*/ 329554 w 2075045"/>
                  <a:gd name="connsiteY2" fmla="*/ 61286 h 380770"/>
                  <a:gd name="connsiteX3" fmla="*/ 329554 w 2075045"/>
                  <a:gd name="connsiteY3" fmla="*/ 64562 h 380770"/>
                  <a:gd name="connsiteX4" fmla="*/ 345774 w 2075045"/>
                  <a:gd name="connsiteY4" fmla="*/ 61287 h 380770"/>
                  <a:gd name="connsiteX5" fmla="*/ 364834 w 2075045"/>
                  <a:gd name="connsiteY5" fmla="*/ 61287 h 380770"/>
                  <a:gd name="connsiteX6" fmla="*/ 455566 w 2075045"/>
                  <a:gd name="connsiteY6" fmla="*/ 121428 h 380770"/>
                  <a:gd name="connsiteX7" fmla="*/ 458585 w 2075045"/>
                  <a:gd name="connsiteY7" fmla="*/ 136385 h 380770"/>
                  <a:gd name="connsiteX8" fmla="*/ 1268587 w 2075045"/>
                  <a:gd name="connsiteY8" fmla="*/ 136385 h 380770"/>
                  <a:gd name="connsiteX9" fmla="*/ 1277267 w 2075045"/>
                  <a:gd name="connsiteY9" fmla="*/ 93395 h 380770"/>
                  <a:gd name="connsiteX10" fmla="*/ 1418167 w 2075045"/>
                  <a:gd name="connsiteY10" fmla="*/ 0 h 380770"/>
                  <a:gd name="connsiteX11" fmla="*/ 1524834 w 2075045"/>
                  <a:gd name="connsiteY11" fmla="*/ 0 h 380770"/>
                  <a:gd name="connsiteX12" fmla="*/ 1793029 w 2075045"/>
                  <a:gd name="connsiteY12" fmla="*/ 0 h 380770"/>
                  <a:gd name="connsiteX13" fmla="*/ 1884660 w 2075045"/>
                  <a:gd name="connsiteY13" fmla="*/ 0 h 380770"/>
                  <a:gd name="connsiteX14" fmla="*/ 2075045 w 2075045"/>
                  <a:gd name="connsiteY14" fmla="*/ 190385 h 380770"/>
                  <a:gd name="connsiteX15" fmla="*/ 1884660 w 2075045"/>
                  <a:gd name="connsiteY15" fmla="*/ 380770 h 380770"/>
                  <a:gd name="connsiteX16" fmla="*/ 1793029 w 2075045"/>
                  <a:gd name="connsiteY16" fmla="*/ 380770 h 380770"/>
                  <a:gd name="connsiteX17" fmla="*/ 1524834 w 2075045"/>
                  <a:gd name="connsiteY17" fmla="*/ 380770 h 380770"/>
                  <a:gd name="connsiteX18" fmla="*/ 1418167 w 2075045"/>
                  <a:gd name="connsiteY18" fmla="*/ 380770 h 380770"/>
                  <a:gd name="connsiteX19" fmla="*/ 1277267 w 2075045"/>
                  <a:gd name="connsiteY19" fmla="*/ 287376 h 380770"/>
                  <a:gd name="connsiteX20" fmla="*/ 1268587 w 2075045"/>
                  <a:gd name="connsiteY20" fmla="*/ 244385 h 380770"/>
                  <a:gd name="connsiteX21" fmla="*/ 458586 w 2075045"/>
                  <a:gd name="connsiteY21" fmla="*/ 244385 h 380770"/>
                  <a:gd name="connsiteX22" fmla="*/ 455566 w 2075045"/>
                  <a:gd name="connsiteY22" fmla="*/ 259343 h 380770"/>
                  <a:gd name="connsiteX23" fmla="*/ 364834 w 2075045"/>
                  <a:gd name="connsiteY23" fmla="*/ 319484 h 380770"/>
                  <a:gd name="connsiteX24" fmla="*/ 345774 w 2075045"/>
                  <a:gd name="connsiteY24" fmla="*/ 319484 h 380770"/>
                  <a:gd name="connsiteX25" fmla="*/ 329554 w 2075045"/>
                  <a:gd name="connsiteY25" fmla="*/ 316209 h 380770"/>
                  <a:gd name="connsiteX26" fmla="*/ 329554 w 2075045"/>
                  <a:gd name="connsiteY26" fmla="*/ 319484 h 38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75045" h="380770">
                    <a:moveTo>
                      <a:pt x="0" y="254935"/>
                    </a:moveTo>
                    <a:lnTo>
                      <a:pt x="0" y="125836"/>
                    </a:lnTo>
                    <a:lnTo>
                      <a:pt x="329554" y="61286"/>
                    </a:lnTo>
                    <a:lnTo>
                      <a:pt x="329554" y="64562"/>
                    </a:lnTo>
                    <a:lnTo>
                      <a:pt x="345774" y="61287"/>
                    </a:lnTo>
                    <a:lnTo>
                      <a:pt x="364834" y="61287"/>
                    </a:lnTo>
                    <a:cubicBezTo>
                      <a:pt x="405621" y="61287"/>
                      <a:pt x="440617" y="86086"/>
                      <a:pt x="455566" y="121428"/>
                    </a:cubicBezTo>
                    <a:lnTo>
                      <a:pt x="458585" y="136385"/>
                    </a:lnTo>
                    <a:lnTo>
                      <a:pt x="1268587" y="136385"/>
                    </a:lnTo>
                    <a:lnTo>
                      <a:pt x="1277267" y="93395"/>
                    </a:lnTo>
                    <a:cubicBezTo>
                      <a:pt x="1300481" y="38511"/>
                      <a:pt x="1354827" y="0"/>
                      <a:pt x="1418167" y="0"/>
                    </a:cubicBezTo>
                    <a:lnTo>
                      <a:pt x="1524834" y="0"/>
                    </a:lnTo>
                    <a:lnTo>
                      <a:pt x="1793029" y="0"/>
                    </a:lnTo>
                    <a:lnTo>
                      <a:pt x="1884660" y="0"/>
                    </a:lnTo>
                    <a:cubicBezTo>
                      <a:pt x="1989807" y="0"/>
                      <a:pt x="2075045" y="85238"/>
                      <a:pt x="2075045" y="190385"/>
                    </a:cubicBezTo>
                    <a:cubicBezTo>
                      <a:pt x="2075045" y="295532"/>
                      <a:pt x="1989807" y="380770"/>
                      <a:pt x="1884660" y="380770"/>
                    </a:cubicBezTo>
                    <a:lnTo>
                      <a:pt x="1793029" y="380770"/>
                    </a:lnTo>
                    <a:lnTo>
                      <a:pt x="1524834" y="380770"/>
                    </a:lnTo>
                    <a:lnTo>
                      <a:pt x="1418167" y="380770"/>
                    </a:lnTo>
                    <a:cubicBezTo>
                      <a:pt x="1354827" y="380770"/>
                      <a:pt x="1300481" y="342260"/>
                      <a:pt x="1277267" y="287376"/>
                    </a:cubicBezTo>
                    <a:lnTo>
                      <a:pt x="1268587" y="244385"/>
                    </a:lnTo>
                    <a:lnTo>
                      <a:pt x="458586" y="244385"/>
                    </a:lnTo>
                    <a:lnTo>
                      <a:pt x="455566" y="259343"/>
                    </a:lnTo>
                    <a:cubicBezTo>
                      <a:pt x="440617" y="294685"/>
                      <a:pt x="405621" y="319484"/>
                      <a:pt x="364834" y="319484"/>
                    </a:cubicBezTo>
                    <a:lnTo>
                      <a:pt x="345774" y="319484"/>
                    </a:lnTo>
                    <a:lnTo>
                      <a:pt x="329554" y="316209"/>
                    </a:lnTo>
                    <a:lnTo>
                      <a:pt x="329554" y="3194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rot="5400000" flipV="1">
                <a:off x="5891914" y="4966574"/>
                <a:ext cx="777374" cy="272081"/>
              </a:xfrm>
              <a:custGeom>
                <a:avLst/>
                <a:gdLst>
                  <a:gd name="connsiteX0" fmla="*/ 0 w 809795"/>
                  <a:gd name="connsiteY0" fmla="*/ 227853 h 380770"/>
                  <a:gd name="connsiteX1" fmla="*/ 0 w 809795"/>
                  <a:gd name="connsiteY1" fmla="*/ 152917 h 380770"/>
                  <a:gd name="connsiteX2" fmla="*/ 152917 w 809795"/>
                  <a:gd name="connsiteY2" fmla="*/ 0 h 380770"/>
                  <a:gd name="connsiteX3" fmla="*/ 259584 w 809795"/>
                  <a:gd name="connsiteY3" fmla="*/ 0 h 380770"/>
                  <a:gd name="connsiteX4" fmla="*/ 527779 w 809795"/>
                  <a:gd name="connsiteY4" fmla="*/ 0 h 380770"/>
                  <a:gd name="connsiteX5" fmla="*/ 619410 w 809795"/>
                  <a:gd name="connsiteY5" fmla="*/ 0 h 380770"/>
                  <a:gd name="connsiteX6" fmla="*/ 809795 w 809795"/>
                  <a:gd name="connsiteY6" fmla="*/ 190385 h 380770"/>
                  <a:gd name="connsiteX7" fmla="*/ 619410 w 809795"/>
                  <a:gd name="connsiteY7" fmla="*/ 380770 h 380770"/>
                  <a:gd name="connsiteX8" fmla="*/ 527779 w 809795"/>
                  <a:gd name="connsiteY8" fmla="*/ 380770 h 380770"/>
                  <a:gd name="connsiteX9" fmla="*/ 259584 w 809795"/>
                  <a:gd name="connsiteY9" fmla="*/ 380770 h 380770"/>
                  <a:gd name="connsiteX10" fmla="*/ 152917 w 809795"/>
                  <a:gd name="connsiteY10" fmla="*/ 380770 h 380770"/>
                  <a:gd name="connsiteX11" fmla="*/ 0 w 809795"/>
                  <a:gd name="connsiteY11" fmla="*/ 227853 h 38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795" h="380770">
                    <a:moveTo>
                      <a:pt x="0" y="227853"/>
                    </a:moveTo>
                    <a:lnTo>
                      <a:pt x="0" y="152917"/>
                    </a:lnTo>
                    <a:cubicBezTo>
                      <a:pt x="0" y="68463"/>
                      <a:pt x="68463" y="0"/>
                      <a:pt x="152917" y="0"/>
                    </a:cubicBezTo>
                    <a:lnTo>
                      <a:pt x="259584" y="0"/>
                    </a:lnTo>
                    <a:lnTo>
                      <a:pt x="527779" y="0"/>
                    </a:lnTo>
                    <a:lnTo>
                      <a:pt x="619410" y="0"/>
                    </a:lnTo>
                    <a:cubicBezTo>
                      <a:pt x="724557" y="0"/>
                      <a:pt x="809795" y="85238"/>
                      <a:pt x="809795" y="190385"/>
                    </a:cubicBezTo>
                    <a:cubicBezTo>
                      <a:pt x="809795" y="295532"/>
                      <a:pt x="724557" y="380770"/>
                      <a:pt x="619410" y="380770"/>
                    </a:cubicBezTo>
                    <a:lnTo>
                      <a:pt x="527779" y="380770"/>
                    </a:lnTo>
                    <a:lnTo>
                      <a:pt x="259584" y="380770"/>
                    </a:lnTo>
                    <a:lnTo>
                      <a:pt x="152917" y="380770"/>
                    </a:lnTo>
                    <a:cubicBezTo>
                      <a:pt x="68463" y="380770"/>
                      <a:pt x="0" y="312307"/>
                      <a:pt x="0" y="227853"/>
                    </a:cubicBezTo>
                    <a:close/>
                  </a:path>
                </a:pathLst>
              </a:custGeom>
              <a:solidFill>
                <a:srgbClr val="E73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Freeform 28"/>
              <p:cNvSpPr/>
              <p:nvPr/>
            </p:nvSpPr>
            <p:spPr>
              <a:xfrm>
                <a:off x="6040562" y="3035658"/>
                <a:ext cx="237883" cy="2555030"/>
              </a:xfrm>
              <a:custGeom>
                <a:avLst/>
                <a:gdLst>
                  <a:gd name="connsiteX0" fmla="*/ 154943 w 237883"/>
                  <a:gd name="connsiteY0" fmla="*/ 0 h 2555030"/>
                  <a:gd name="connsiteX1" fmla="*/ 237883 w 237883"/>
                  <a:gd name="connsiteY1" fmla="*/ 0 h 2555030"/>
                  <a:gd name="connsiteX2" fmla="*/ 237883 w 237883"/>
                  <a:gd name="connsiteY2" fmla="*/ 2554681 h 2555030"/>
                  <a:gd name="connsiteX3" fmla="*/ 234423 w 237883"/>
                  <a:gd name="connsiteY3" fmla="*/ 2555030 h 2555030"/>
                  <a:gd name="connsiteX4" fmla="*/ 0 w 237883"/>
                  <a:gd name="connsiteY4" fmla="*/ 2320606 h 2555030"/>
                  <a:gd name="connsiteX5" fmla="*/ 0 w 237883"/>
                  <a:gd name="connsiteY5" fmla="*/ 2207780 h 2555030"/>
                  <a:gd name="connsiteX6" fmla="*/ 0 w 237883"/>
                  <a:gd name="connsiteY6" fmla="*/ 1877548 h 2555030"/>
                  <a:gd name="connsiteX7" fmla="*/ 0 w 237883"/>
                  <a:gd name="connsiteY7" fmla="*/ 1746207 h 2555030"/>
                  <a:gd name="connsiteX8" fmla="*/ 114998 w 237883"/>
                  <a:gd name="connsiteY8" fmla="*/ 1572715 h 2555030"/>
                  <a:gd name="connsiteX9" fmla="*/ 167932 w 237883"/>
                  <a:gd name="connsiteY9" fmla="*/ 1562027 h 2555030"/>
                  <a:gd name="connsiteX10" fmla="*/ 167932 w 237883"/>
                  <a:gd name="connsiteY10" fmla="*/ 564661 h 2555030"/>
                  <a:gd name="connsiteX11" fmla="*/ 149516 w 237883"/>
                  <a:gd name="connsiteY11" fmla="*/ 560944 h 2555030"/>
                  <a:gd name="connsiteX12" fmla="*/ 75463 w 237883"/>
                  <a:gd name="connsiteY12" fmla="*/ 449225 h 2555030"/>
                  <a:gd name="connsiteX13" fmla="*/ 75463 w 237883"/>
                  <a:gd name="connsiteY13" fmla="*/ 425756 h 2555030"/>
                  <a:gd name="connsiteX14" fmla="*/ 79496 w 237883"/>
                  <a:gd name="connsiteY14" fmla="*/ 405784 h 2555030"/>
                  <a:gd name="connsiteX15" fmla="*/ 75462 w 237883"/>
                  <a:gd name="connsiteY15" fmla="*/ 405784 h 2555030"/>
                  <a:gd name="connsiteX16" fmla="*/ 154943 w 237883"/>
                  <a:gd name="connsiteY16" fmla="*/ 0 h 255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883" h="2555030">
                    <a:moveTo>
                      <a:pt x="154943" y="0"/>
                    </a:moveTo>
                    <a:lnTo>
                      <a:pt x="237883" y="0"/>
                    </a:lnTo>
                    <a:lnTo>
                      <a:pt x="237883" y="2554681"/>
                    </a:lnTo>
                    <a:lnTo>
                      <a:pt x="234423" y="2555030"/>
                    </a:lnTo>
                    <a:cubicBezTo>
                      <a:pt x="104954" y="2555030"/>
                      <a:pt x="0" y="2450075"/>
                      <a:pt x="0" y="2320606"/>
                    </a:cubicBezTo>
                    <a:lnTo>
                      <a:pt x="0" y="2207780"/>
                    </a:lnTo>
                    <a:lnTo>
                      <a:pt x="0" y="1877548"/>
                    </a:lnTo>
                    <a:lnTo>
                      <a:pt x="0" y="1746207"/>
                    </a:lnTo>
                    <a:cubicBezTo>
                      <a:pt x="0" y="1668216"/>
                      <a:pt x="47419" y="1601299"/>
                      <a:pt x="114998" y="1572715"/>
                    </a:cubicBezTo>
                    <a:lnTo>
                      <a:pt x="167932" y="1562027"/>
                    </a:lnTo>
                    <a:lnTo>
                      <a:pt x="167932" y="564661"/>
                    </a:lnTo>
                    <a:lnTo>
                      <a:pt x="149516" y="560944"/>
                    </a:lnTo>
                    <a:cubicBezTo>
                      <a:pt x="105999" y="542537"/>
                      <a:pt x="75463" y="499446"/>
                      <a:pt x="75463" y="449225"/>
                    </a:cubicBezTo>
                    <a:lnTo>
                      <a:pt x="75463" y="425756"/>
                    </a:lnTo>
                    <a:lnTo>
                      <a:pt x="79496" y="405784"/>
                    </a:lnTo>
                    <a:lnTo>
                      <a:pt x="75462" y="405784"/>
                    </a:lnTo>
                    <a:lnTo>
                      <a:pt x="154943" y="0"/>
                    </a:lnTo>
                    <a:close/>
                  </a:path>
                </a:pathLst>
              </a:cu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4" name="Group 23"/>
            <p:cNvGrpSpPr/>
            <p:nvPr/>
          </p:nvGrpSpPr>
          <p:grpSpPr>
            <a:xfrm rot="18900000" flipH="1">
              <a:off x="6851846" y="3035628"/>
              <a:ext cx="735871" cy="2439452"/>
              <a:chOff x="5321156" y="2501716"/>
              <a:chExt cx="1152000" cy="3818940"/>
            </a:xfrm>
          </p:grpSpPr>
          <p:sp>
            <p:nvSpPr>
              <p:cNvPr id="25" name="Freeform 24"/>
              <p:cNvSpPr/>
              <p:nvPr/>
            </p:nvSpPr>
            <p:spPr>
              <a:xfrm>
                <a:off x="5321156" y="2501716"/>
                <a:ext cx="1152000" cy="3818940"/>
              </a:xfrm>
              <a:custGeom>
                <a:avLst/>
                <a:gdLst>
                  <a:gd name="connsiteX0" fmla="*/ 881981 w 1152000"/>
                  <a:gd name="connsiteY0" fmla="*/ 0 h 3818940"/>
                  <a:gd name="connsiteX1" fmla="*/ 898047 w 1152000"/>
                  <a:gd name="connsiteY1" fmla="*/ 8720 h 3818940"/>
                  <a:gd name="connsiteX2" fmla="*/ 1152000 w 1152000"/>
                  <a:gd name="connsiteY2" fmla="*/ 486348 h 3818940"/>
                  <a:gd name="connsiteX3" fmla="*/ 1053628 w 1152000"/>
                  <a:gd name="connsiteY3" fmla="*/ 808396 h 3818940"/>
                  <a:gd name="connsiteX4" fmla="*/ 988535 w 1152000"/>
                  <a:gd name="connsiteY4" fmla="*/ 887289 h 3818940"/>
                  <a:gd name="connsiteX5" fmla="*/ 991715 w 1152000"/>
                  <a:gd name="connsiteY5" fmla="*/ 887289 h 3818940"/>
                  <a:gd name="connsiteX6" fmla="*/ 883672 w 1152000"/>
                  <a:gd name="connsiteY6" fmla="*/ 1059565 h 3818940"/>
                  <a:gd name="connsiteX7" fmla="*/ 884398 w 1152000"/>
                  <a:gd name="connsiteY7" fmla="*/ 1084682 h 3818940"/>
                  <a:gd name="connsiteX8" fmla="*/ 886154 w 1152000"/>
                  <a:gd name="connsiteY8" fmla="*/ 1084682 h 3818940"/>
                  <a:gd name="connsiteX9" fmla="*/ 978971 w 1152000"/>
                  <a:gd name="connsiteY9" fmla="*/ 3366732 h 3818940"/>
                  <a:gd name="connsiteX10" fmla="*/ 973309 w 1152000"/>
                  <a:gd name="connsiteY10" fmla="*/ 3366732 h 3818940"/>
                  <a:gd name="connsiteX11" fmla="*/ 978971 w 1152000"/>
                  <a:gd name="connsiteY11" fmla="*/ 3422896 h 3818940"/>
                  <a:gd name="connsiteX12" fmla="*/ 582927 w 1152000"/>
                  <a:gd name="connsiteY12" fmla="*/ 3818940 h 3818940"/>
                  <a:gd name="connsiteX13" fmla="*/ 186883 w 1152000"/>
                  <a:gd name="connsiteY13" fmla="*/ 3422896 h 3818940"/>
                  <a:gd name="connsiteX14" fmla="*/ 192545 w 1152000"/>
                  <a:gd name="connsiteY14" fmla="*/ 3366732 h 3818940"/>
                  <a:gd name="connsiteX15" fmla="*/ 186883 w 1152000"/>
                  <a:gd name="connsiteY15" fmla="*/ 3366732 h 3818940"/>
                  <a:gd name="connsiteX16" fmla="*/ 279700 w 1152000"/>
                  <a:gd name="connsiteY16" fmla="*/ 1084682 h 3818940"/>
                  <a:gd name="connsiteX17" fmla="*/ 281806 w 1152000"/>
                  <a:gd name="connsiteY17" fmla="*/ 1084682 h 3818940"/>
                  <a:gd name="connsiteX18" fmla="*/ 282533 w 1152000"/>
                  <a:gd name="connsiteY18" fmla="*/ 1059565 h 3818940"/>
                  <a:gd name="connsiteX19" fmla="*/ 252821 w 1152000"/>
                  <a:gd name="connsiteY19" fmla="*/ 973427 h 3818940"/>
                  <a:gd name="connsiteX20" fmla="*/ 232249 w 1152000"/>
                  <a:gd name="connsiteY20" fmla="*/ 946070 h 3818940"/>
                  <a:gd name="connsiteX21" fmla="*/ 168706 w 1152000"/>
                  <a:gd name="connsiteY21" fmla="*/ 893642 h 3818940"/>
                  <a:gd name="connsiteX22" fmla="*/ 0 w 1152000"/>
                  <a:gd name="connsiteY22" fmla="*/ 486348 h 3818940"/>
                  <a:gd name="connsiteX23" fmla="*/ 253953 w 1152000"/>
                  <a:gd name="connsiteY23" fmla="*/ 8720 h 3818940"/>
                  <a:gd name="connsiteX24" fmla="*/ 270014 w 1152000"/>
                  <a:gd name="connsiteY24" fmla="*/ 2 h 3818940"/>
                  <a:gd name="connsiteX25" fmla="*/ 270014 w 1152000"/>
                  <a:gd name="connsiteY25" fmla="*/ 429644 h 3818940"/>
                  <a:gd name="connsiteX26" fmla="*/ 279443 w 1152000"/>
                  <a:gd name="connsiteY26" fmla="*/ 429644 h 3818940"/>
                  <a:gd name="connsiteX27" fmla="*/ 270000 w 1152000"/>
                  <a:gd name="connsiteY27" fmla="*/ 442710 h 3818940"/>
                  <a:gd name="connsiteX28" fmla="*/ 405660 w 1152000"/>
                  <a:gd name="connsiteY28" fmla="*/ 630428 h 3818940"/>
                  <a:gd name="connsiteX29" fmla="*/ 746341 w 1152000"/>
                  <a:gd name="connsiteY29" fmla="*/ 630428 h 3818940"/>
                  <a:gd name="connsiteX30" fmla="*/ 882001 w 1152000"/>
                  <a:gd name="connsiteY30" fmla="*/ 442710 h 3818940"/>
                  <a:gd name="connsiteX31" fmla="*/ 872559 w 1152000"/>
                  <a:gd name="connsiteY31" fmla="*/ 429644 h 3818940"/>
                  <a:gd name="connsiteX32" fmla="*/ 881981 w 1152000"/>
                  <a:gd name="connsiteY32" fmla="*/ 429644 h 3818940"/>
                  <a:gd name="connsiteX33" fmla="*/ 881981 w 1152000"/>
                  <a:gd name="connsiteY33" fmla="*/ 0 h 3818940"/>
                  <a:gd name="connsiteX34" fmla="*/ 580716 w 1152000"/>
                  <a:gd name="connsiteY34" fmla="*/ 3169626 h 3818940"/>
                  <a:gd name="connsiteX35" fmla="*/ 402276 w 1152000"/>
                  <a:gd name="connsiteY35" fmla="*/ 3245369 h 3818940"/>
                  <a:gd name="connsiteX36" fmla="*/ 329657 w 1152000"/>
                  <a:gd name="connsiteY36" fmla="*/ 3425107 h 3818940"/>
                  <a:gd name="connsiteX37" fmla="*/ 405400 w 1152000"/>
                  <a:gd name="connsiteY37" fmla="*/ 3603548 h 3818940"/>
                  <a:gd name="connsiteX38" fmla="*/ 585138 w 1152000"/>
                  <a:gd name="connsiteY38" fmla="*/ 3676167 h 3818940"/>
                  <a:gd name="connsiteX39" fmla="*/ 763579 w 1152000"/>
                  <a:gd name="connsiteY39" fmla="*/ 3600423 h 3818940"/>
                  <a:gd name="connsiteX40" fmla="*/ 836198 w 1152000"/>
                  <a:gd name="connsiteY40" fmla="*/ 3420685 h 3818940"/>
                  <a:gd name="connsiteX41" fmla="*/ 760454 w 1152000"/>
                  <a:gd name="connsiteY41" fmla="*/ 3242245 h 3818940"/>
                  <a:gd name="connsiteX42" fmla="*/ 580716 w 1152000"/>
                  <a:gd name="connsiteY42" fmla="*/ 3169626 h 381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52000" h="3818940">
                    <a:moveTo>
                      <a:pt x="881981" y="0"/>
                    </a:moveTo>
                    <a:lnTo>
                      <a:pt x="898047" y="8720"/>
                    </a:lnTo>
                    <a:cubicBezTo>
                      <a:pt x="1051264" y="112231"/>
                      <a:pt x="1152000" y="287526"/>
                      <a:pt x="1152000" y="486348"/>
                    </a:cubicBezTo>
                    <a:cubicBezTo>
                      <a:pt x="1152000" y="605642"/>
                      <a:pt x="1115735" y="716465"/>
                      <a:pt x="1053628" y="808396"/>
                    </a:cubicBezTo>
                    <a:lnTo>
                      <a:pt x="988535" y="887289"/>
                    </a:lnTo>
                    <a:lnTo>
                      <a:pt x="991715" y="887289"/>
                    </a:lnTo>
                    <a:cubicBezTo>
                      <a:pt x="920794" y="944714"/>
                      <a:pt x="889766" y="1002140"/>
                      <a:pt x="883672" y="1059565"/>
                    </a:cubicBezTo>
                    <a:lnTo>
                      <a:pt x="884398" y="1084682"/>
                    </a:lnTo>
                    <a:lnTo>
                      <a:pt x="886154" y="1084682"/>
                    </a:lnTo>
                    <a:lnTo>
                      <a:pt x="978971" y="3366732"/>
                    </a:lnTo>
                    <a:lnTo>
                      <a:pt x="973309" y="3366732"/>
                    </a:lnTo>
                    <a:lnTo>
                      <a:pt x="978971" y="3422896"/>
                    </a:lnTo>
                    <a:cubicBezTo>
                      <a:pt x="978971" y="3641625"/>
                      <a:pt x="801656" y="3818940"/>
                      <a:pt x="582927" y="3818940"/>
                    </a:cubicBezTo>
                    <a:cubicBezTo>
                      <a:pt x="364198" y="3818940"/>
                      <a:pt x="186883" y="3641625"/>
                      <a:pt x="186883" y="3422896"/>
                    </a:cubicBezTo>
                    <a:lnTo>
                      <a:pt x="192545" y="3366732"/>
                    </a:lnTo>
                    <a:lnTo>
                      <a:pt x="186883" y="3366732"/>
                    </a:lnTo>
                    <a:lnTo>
                      <a:pt x="279700" y="1084682"/>
                    </a:lnTo>
                    <a:lnTo>
                      <a:pt x="281806" y="1084682"/>
                    </a:lnTo>
                    <a:lnTo>
                      <a:pt x="282533" y="1059565"/>
                    </a:lnTo>
                    <a:cubicBezTo>
                      <a:pt x="279486" y="1030852"/>
                      <a:pt x="270205" y="1002140"/>
                      <a:pt x="252821" y="973427"/>
                    </a:cubicBezTo>
                    <a:lnTo>
                      <a:pt x="232249" y="946070"/>
                    </a:lnTo>
                    <a:lnTo>
                      <a:pt x="168706" y="893642"/>
                    </a:lnTo>
                    <a:cubicBezTo>
                      <a:pt x="64471" y="789406"/>
                      <a:pt x="0" y="645406"/>
                      <a:pt x="0" y="486348"/>
                    </a:cubicBezTo>
                    <a:cubicBezTo>
                      <a:pt x="0" y="287526"/>
                      <a:pt x="100736" y="112231"/>
                      <a:pt x="253953" y="8720"/>
                    </a:cubicBezTo>
                    <a:lnTo>
                      <a:pt x="270014" y="2"/>
                    </a:lnTo>
                    <a:lnTo>
                      <a:pt x="270014" y="429644"/>
                    </a:lnTo>
                    <a:lnTo>
                      <a:pt x="279443" y="429644"/>
                    </a:lnTo>
                    <a:lnTo>
                      <a:pt x="270000" y="442710"/>
                    </a:lnTo>
                    <a:lnTo>
                      <a:pt x="405660" y="630428"/>
                    </a:lnTo>
                    <a:lnTo>
                      <a:pt x="746341" y="630428"/>
                    </a:lnTo>
                    <a:lnTo>
                      <a:pt x="882001" y="442710"/>
                    </a:lnTo>
                    <a:lnTo>
                      <a:pt x="872559" y="429644"/>
                    </a:lnTo>
                    <a:lnTo>
                      <a:pt x="881981" y="429644"/>
                    </a:lnTo>
                    <a:lnTo>
                      <a:pt x="881981" y="0"/>
                    </a:lnTo>
                    <a:close/>
                    <a:moveTo>
                      <a:pt x="580716" y="3169626"/>
                    </a:moveTo>
                    <a:lnTo>
                      <a:pt x="402276" y="3245369"/>
                    </a:lnTo>
                    <a:lnTo>
                      <a:pt x="329657" y="3425107"/>
                    </a:lnTo>
                    <a:lnTo>
                      <a:pt x="405400" y="3603548"/>
                    </a:lnTo>
                    <a:lnTo>
                      <a:pt x="585138" y="3676167"/>
                    </a:lnTo>
                    <a:lnTo>
                      <a:pt x="763579" y="3600423"/>
                    </a:lnTo>
                    <a:lnTo>
                      <a:pt x="836198" y="3420685"/>
                    </a:lnTo>
                    <a:lnTo>
                      <a:pt x="760454" y="3242245"/>
                    </a:lnTo>
                    <a:lnTo>
                      <a:pt x="580716" y="3169626"/>
                    </a:lnTo>
                    <a:close/>
                  </a:path>
                </a:pathLst>
              </a:custGeom>
              <a:solidFill>
                <a:srgbClr val="FF4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Freeform 25"/>
              <p:cNvSpPr/>
              <p:nvPr/>
            </p:nvSpPr>
            <p:spPr>
              <a:xfrm>
                <a:off x="5321156" y="2501716"/>
                <a:ext cx="579262" cy="3818569"/>
              </a:xfrm>
              <a:custGeom>
                <a:avLst/>
                <a:gdLst>
                  <a:gd name="connsiteX0" fmla="*/ 270014 w 579262"/>
                  <a:gd name="connsiteY0" fmla="*/ 0 h 3818569"/>
                  <a:gd name="connsiteX1" fmla="*/ 270014 w 579262"/>
                  <a:gd name="connsiteY1" fmla="*/ 429642 h 3818569"/>
                  <a:gd name="connsiteX2" fmla="*/ 279443 w 579262"/>
                  <a:gd name="connsiteY2" fmla="*/ 429642 h 3818569"/>
                  <a:gd name="connsiteX3" fmla="*/ 270000 w 579262"/>
                  <a:gd name="connsiteY3" fmla="*/ 442708 h 3818569"/>
                  <a:gd name="connsiteX4" fmla="*/ 405660 w 579262"/>
                  <a:gd name="connsiteY4" fmla="*/ 630426 h 3818569"/>
                  <a:gd name="connsiteX5" fmla="*/ 579262 w 579262"/>
                  <a:gd name="connsiteY5" fmla="*/ 630426 h 3818569"/>
                  <a:gd name="connsiteX6" fmla="*/ 579262 w 579262"/>
                  <a:gd name="connsiteY6" fmla="*/ 3170241 h 3818569"/>
                  <a:gd name="connsiteX7" fmla="*/ 402276 w 579262"/>
                  <a:gd name="connsiteY7" fmla="*/ 3245367 h 3818569"/>
                  <a:gd name="connsiteX8" fmla="*/ 329657 w 579262"/>
                  <a:gd name="connsiteY8" fmla="*/ 3425105 h 3818569"/>
                  <a:gd name="connsiteX9" fmla="*/ 405400 w 579262"/>
                  <a:gd name="connsiteY9" fmla="*/ 3603546 h 3818569"/>
                  <a:gd name="connsiteX10" fmla="*/ 579262 w 579262"/>
                  <a:gd name="connsiteY10" fmla="*/ 3673791 h 3818569"/>
                  <a:gd name="connsiteX11" fmla="*/ 579262 w 579262"/>
                  <a:gd name="connsiteY11" fmla="*/ 3818569 h 3818569"/>
                  <a:gd name="connsiteX12" fmla="*/ 503110 w 579262"/>
                  <a:gd name="connsiteY12" fmla="*/ 3810892 h 3818569"/>
                  <a:gd name="connsiteX13" fmla="*/ 186883 w 579262"/>
                  <a:gd name="connsiteY13" fmla="*/ 3422894 h 3818569"/>
                  <a:gd name="connsiteX14" fmla="*/ 192545 w 579262"/>
                  <a:gd name="connsiteY14" fmla="*/ 3366730 h 3818569"/>
                  <a:gd name="connsiteX15" fmla="*/ 186883 w 579262"/>
                  <a:gd name="connsiteY15" fmla="*/ 3366730 h 3818569"/>
                  <a:gd name="connsiteX16" fmla="*/ 279700 w 579262"/>
                  <a:gd name="connsiteY16" fmla="*/ 1084680 h 3818569"/>
                  <a:gd name="connsiteX17" fmla="*/ 281806 w 579262"/>
                  <a:gd name="connsiteY17" fmla="*/ 1084680 h 3818569"/>
                  <a:gd name="connsiteX18" fmla="*/ 282533 w 579262"/>
                  <a:gd name="connsiteY18" fmla="*/ 1059563 h 3818569"/>
                  <a:gd name="connsiteX19" fmla="*/ 252821 w 579262"/>
                  <a:gd name="connsiteY19" fmla="*/ 973425 h 3818569"/>
                  <a:gd name="connsiteX20" fmla="*/ 232249 w 579262"/>
                  <a:gd name="connsiteY20" fmla="*/ 946068 h 3818569"/>
                  <a:gd name="connsiteX21" fmla="*/ 168706 w 579262"/>
                  <a:gd name="connsiteY21" fmla="*/ 893640 h 3818569"/>
                  <a:gd name="connsiteX22" fmla="*/ 0 w 579262"/>
                  <a:gd name="connsiteY22" fmla="*/ 486346 h 3818569"/>
                  <a:gd name="connsiteX23" fmla="*/ 253953 w 579262"/>
                  <a:gd name="connsiteY23" fmla="*/ 8718 h 3818569"/>
                  <a:gd name="connsiteX24" fmla="*/ 270014 w 579262"/>
                  <a:gd name="connsiteY24" fmla="*/ 0 h 381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9262" h="3818569">
                    <a:moveTo>
                      <a:pt x="270014" y="0"/>
                    </a:moveTo>
                    <a:lnTo>
                      <a:pt x="270014" y="429642"/>
                    </a:lnTo>
                    <a:lnTo>
                      <a:pt x="279443" y="429642"/>
                    </a:lnTo>
                    <a:lnTo>
                      <a:pt x="270000" y="442708"/>
                    </a:lnTo>
                    <a:lnTo>
                      <a:pt x="405660" y="630426"/>
                    </a:lnTo>
                    <a:lnTo>
                      <a:pt x="579262" y="630426"/>
                    </a:lnTo>
                    <a:lnTo>
                      <a:pt x="579262" y="3170241"/>
                    </a:lnTo>
                    <a:lnTo>
                      <a:pt x="402276" y="3245367"/>
                    </a:lnTo>
                    <a:lnTo>
                      <a:pt x="329657" y="3425105"/>
                    </a:lnTo>
                    <a:lnTo>
                      <a:pt x="405400" y="3603546"/>
                    </a:lnTo>
                    <a:lnTo>
                      <a:pt x="579262" y="3673791"/>
                    </a:lnTo>
                    <a:lnTo>
                      <a:pt x="579262" y="3818569"/>
                    </a:lnTo>
                    <a:lnTo>
                      <a:pt x="503110" y="3810892"/>
                    </a:lnTo>
                    <a:cubicBezTo>
                      <a:pt x="322640" y="3773962"/>
                      <a:pt x="186883" y="3614282"/>
                      <a:pt x="186883" y="3422894"/>
                    </a:cubicBezTo>
                    <a:lnTo>
                      <a:pt x="192545" y="3366730"/>
                    </a:lnTo>
                    <a:lnTo>
                      <a:pt x="186883" y="3366730"/>
                    </a:lnTo>
                    <a:lnTo>
                      <a:pt x="279700" y="1084680"/>
                    </a:lnTo>
                    <a:lnTo>
                      <a:pt x="281806" y="1084680"/>
                    </a:lnTo>
                    <a:lnTo>
                      <a:pt x="282533" y="1059563"/>
                    </a:lnTo>
                    <a:cubicBezTo>
                      <a:pt x="279486" y="1030850"/>
                      <a:pt x="270205" y="1002138"/>
                      <a:pt x="252821" y="973425"/>
                    </a:cubicBezTo>
                    <a:lnTo>
                      <a:pt x="232249" y="946068"/>
                    </a:lnTo>
                    <a:lnTo>
                      <a:pt x="168706" y="893640"/>
                    </a:lnTo>
                    <a:cubicBezTo>
                      <a:pt x="64471" y="789404"/>
                      <a:pt x="0" y="645404"/>
                      <a:pt x="0" y="486346"/>
                    </a:cubicBezTo>
                    <a:cubicBezTo>
                      <a:pt x="0" y="287524"/>
                      <a:pt x="100736" y="112229"/>
                      <a:pt x="253953" y="8718"/>
                    </a:cubicBezTo>
                    <a:lnTo>
                      <a:pt x="270014" y="0"/>
                    </a:lnTo>
                    <a:close/>
                  </a:path>
                </a:pathLst>
              </a:cu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grpSp>
        <p:nvGrpSpPr>
          <p:cNvPr id="30" name="Group 29"/>
          <p:cNvGrpSpPr/>
          <p:nvPr/>
        </p:nvGrpSpPr>
        <p:grpSpPr>
          <a:xfrm>
            <a:off x="7428466" y="3855514"/>
            <a:ext cx="540308" cy="678331"/>
            <a:chOff x="6211553" y="4766962"/>
            <a:chExt cx="540308" cy="678331"/>
          </a:xfrm>
        </p:grpSpPr>
        <p:sp>
          <p:nvSpPr>
            <p:cNvPr id="31" name="Freeform 30"/>
            <p:cNvSpPr/>
            <p:nvPr/>
          </p:nvSpPr>
          <p:spPr>
            <a:xfrm rot="1320000">
              <a:off x="6392543" y="4796058"/>
              <a:ext cx="359318" cy="359317"/>
            </a:xfrm>
            <a:custGeom>
              <a:avLst/>
              <a:gdLst>
                <a:gd name="connsiteX0" fmla="*/ 567747 w 1135494"/>
                <a:gd name="connsiteY0" fmla="*/ 441747 h 1135494"/>
                <a:gd name="connsiteX1" fmla="*/ 441747 w 1135494"/>
                <a:gd name="connsiteY1" fmla="*/ 567747 h 1135494"/>
                <a:gd name="connsiteX2" fmla="*/ 567747 w 1135494"/>
                <a:gd name="connsiteY2" fmla="*/ 693747 h 1135494"/>
                <a:gd name="connsiteX3" fmla="*/ 693747 w 1135494"/>
                <a:gd name="connsiteY3" fmla="*/ 567747 h 1135494"/>
                <a:gd name="connsiteX4" fmla="*/ 567747 w 1135494"/>
                <a:gd name="connsiteY4" fmla="*/ 441747 h 1135494"/>
                <a:gd name="connsiteX5" fmla="*/ 567747 w 1135494"/>
                <a:gd name="connsiteY5" fmla="*/ 315747 h 1135494"/>
                <a:gd name="connsiteX6" fmla="*/ 819747 w 1135494"/>
                <a:gd name="connsiteY6" fmla="*/ 567747 h 1135494"/>
                <a:gd name="connsiteX7" fmla="*/ 567747 w 1135494"/>
                <a:gd name="connsiteY7" fmla="*/ 819747 h 1135494"/>
                <a:gd name="connsiteX8" fmla="*/ 315747 w 1135494"/>
                <a:gd name="connsiteY8" fmla="*/ 567747 h 1135494"/>
                <a:gd name="connsiteX9" fmla="*/ 567747 w 1135494"/>
                <a:gd name="connsiteY9" fmla="*/ 315747 h 1135494"/>
                <a:gd name="connsiteX10" fmla="*/ 567747 w 1135494"/>
                <a:gd name="connsiteY10" fmla="*/ 261747 h 1135494"/>
                <a:gd name="connsiteX11" fmla="*/ 261747 w 1135494"/>
                <a:gd name="connsiteY11" fmla="*/ 567747 h 1135494"/>
                <a:gd name="connsiteX12" fmla="*/ 567747 w 1135494"/>
                <a:gd name="connsiteY12" fmla="*/ 873747 h 1135494"/>
                <a:gd name="connsiteX13" fmla="*/ 873747 w 1135494"/>
                <a:gd name="connsiteY13" fmla="*/ 567747 h 1135494"/>
                <a:gd name="connsiteX14" fmla="*/ 567747 w 1135494"/>
                <a:gd name="connsiteY14" fmla="*/ 261747 h 1135494"/>
                <a:gd name="connsiteX15" fmla="*/ 450569 w 1135494"/>
                <a:gd name="connsiteY15" fmla="*/ 0 h 1135494"/>
                <a:gd name="connsiteX16" fmla="*/ 458011 w 1135494"/>
                <a:gd name="connsiteY16" fmla="*/ 63229 h 1135494"/>
                <a:gd name="connsiteX17" fmla="*/ 458067 w 1135494"/>
                <a:gd name="connsiteY17" fmla="*/ 64321 h 1135494"/>
                <a:gd name="connsiteX18" fmla="*/ 458388 w 1135494"/>
                <a:gd name="connsiteY18" fmla="*/ 66424 h 1135494"/>
                <a:gd name="connsiteX19" fmla="*/ 459052 w 1135494"/>
                <a:gd name="connsiteY19" fmla="*/ 72072 h 1135494"/>
                <a:gd name="connsiteX20" fmla="*/ 459249 w 1135494"/>
                <a:gd name="connsiteY20" fmla="*/ 72072 h 1135494"/>
                <a:gd name="connsiteX21" fmla="*/ 459737 w 1135494"/>
                <a:gd name="connsiteY21" fmla="*/ 75268 h 1135494"/>
                <a:gd name="connsiteX22" fmla="*/ 567747 w 1135494"/>
                <a:gd name="connsiteY22" fmla="*/ 163298 h 1135494"/>
                <a:gd name="connsiteX23" fmla="*/ 675756 w 1135494"/>
                <a:gd name="connsiteY23" fmla="*/ 75268 h 1135494"/>
                <a:gd name="connsiteX24" fmla="*/ 676244 w 1135494"/>
                <a:gd name="connsiteY24" fmla="*/ 72072 h 1135494"/>
                <a:gd name="connsiteX25" fmla="*/ 676441 w 1135494"/>
                <a:gd name="connsiteY25" fmla="*/ 72072 h 1135494"/>
                <a:gd name="connsiteX26" fmla="*/ 677106 w 1135494"/>
                <a:gd name="connsiteY26" fmla="*/ 66424 h 1135494"/>
                <a:gd name="connsiteX27" fmla="*/ 677427 w 1135494"/>
                <a:gd name="connsiteY27" fmla="*/ 64322 h 1135494"/>
                <a:gd name="connsiteX28" fmla="*/ 677482 w 1135494"/>
                <a:gd name="connsiteY28" fmla="*/ 63229 h 1135494"/>
                <a:gd name="connsiteX29" fmla="*/ 684925 w 1135494"/>
                <a:gd name="connsiteY29" fmla="*/ 0 h 1135494"/>
                <a:gd name="connsiteX30" fmla="*/ 793367 w 1135494"/>
                <a:gd name="connsiteY30" fmla="*/ 33663 h 1135494"/>
                <a:gd name="connsiteX31" fmla="*/ 885964 w 1135494"/>
                <a:gd name="connsiteY31" fmla="*/ 83922 h 1135494"/>
                <a:gd name="connsiteX32" fmla="*/ 846904 w 1135494"/>
                <a:gd name="connsiteY32" fmla="*/ 133404 h 1135494"/>
                <a:gd name="connsiteX33" fmla="*/ 846171 w 1135494"/>
                <a:gd name="connsiteY33" fmla="*/ 134215 h 1135494"/>
                <a:gd name="connsiteX34" fmla="*/ 844909 w 1135494"/>
                <a:gd name="connsiteY34" fmla="*/ 135929 h 1135494"/>
                <a:gd name="connsiteX35" fmla="*/ 841387 w 1135494"/>
                <a:gd name="connsiteY35" fmla="*/ 140393 h 1135494"/>
                <a:gd name="connsiteX36" fmla="*/ 841526 w 1135494"/>
                <a:gd name="connsiteY36" fmla="*/ 140532 h 1135494"/>
                <a:gd name="connsiteX37" fmla="*/ 839610 w 1135494"/>
                <a:gd name="connsiteY37" fmla="*/ 143138 h 1135494"/>
                <a:gd name="connsiteX38" fmla="*/ 853739 w 1135494"/>
                <a:gd name="connsiteY38" fmla="*/ 281758 h 1135494"/>
                <a:gd name="connsiteX39" fmla="*/ 992359 w 1135494"/>
                <a:gd name="connsiteY39" fmla="*/ 295887 h 1135494"/>
                <a:gd name="connsiteX40" fmla="*/ 994965 w 1135494"/>
                <a:gd name="connsiteY40" fmla="*/ 293971 h 1135494"/>
                <a:gd name="connsiteX41" fmla="*/ 995104 w 1135494"/>
                <a:gd name="connsiteY41" fmla="*/ 294111 h 1135494"/>
                <a:gd name="connsiteX42" fmla="*/ 999568 w 1135494"/>
                <a:gd name="connsiteY42" fmla="*/ 290588 h 1135494"/>
                <a:gd name="connsiteX43" fmla="*/ 1001282 w 1135494"/>
                <a:gd name="connsiteY43" fmla="*/ 289328 h 1135494"/>
                <a:gd name="connsiteX44" fmla="*/ 1002093 w 1135494"/>
                <a:gd name="connsiteY44" fmla="*/ 288594 h 1135494"/>
                <a:gd name="connsiteX45" fmla="*/ 1051575 w 1135494"/>
                <a:gd name="connsiteY45" fmla="*/ 249535 h 1135494"/>
                <a:gd name="connsiteX46" fmla="*/ 1101831 w 1135494"/>
                <a:gd name="connsiteY46" fmla="*/ 342127 h 1135494"/>
                <a:gd name="connsiteX47" fmla="*/ 1135494 w 1135494"/>
                <a:gd name="connsiteY47" fmla="*/ 450570 h 1135494"/>
                <a:gd name="connsiteX48" fmla="*/ 1072267 w 1135494"/>
                <a:gd name="connsiteY48" fmla="*/ 458012 h 1135494"/>
                <a:gd name="connsiteX49" fmla="*/ 1071174 w 1135494"/>
                <a:gd name="connsiteY49" fmla="*/ 458067 h 1135494"/>
                <a:gd name="connsiteX50" fmla="*/ 1069071 w 1135494"/>
                <a:gd name="connsiteY50" fmla="*/ 458388 h 1135494"/>
                <a:gd name="connsiteX51" fmla="*/ 1063422 w 1135494"/>
                <a:gd name="connsiteY51" fmla="*/ 459053 h 1135494"/>
                <a:gd name="connsiteX52" fmla="*/ 1063422 w 1135494"/>
                <a:gd name="connsiteY52" fmla="*/ 459251 h 1135494"/>
                <a:gd name="connsiteX53" fmla="*/ 1060228 w 1135494"/>
                <a:gd name="connsiteY53" fmla="*/ 459738 h 1135494"/>
                <a:gd name="connsiteX54" fmla="*/ 972197 w 1135494"/>
                <a:gd name="connsiteY54" fmla="*/ 567748 h 1135494"/>
                <a:gd name="connsiteX55" fmla="*/ 1060228 w 1135494"/>
                <a:gd name="connsiteY55" fmla="*/ 675757 h 1135494"/>
                <a:gd name="connsiteX56" fmla="*/ 1063423 w 1135494"/>
                <a:gd name="connsiteY56" fmla="*/ 676246 h 1135494"/>
                <a:gd name="connsiteX57" fmla="*/ 1063422 w 1135494"/>
                <a:gd name="connsiteY57" fmla="*/ 676443 h 1135494"/>
                <a:gd name="connsiteX58" fmla="*/ 1069071 w 1135494"/>
                <a:gd name="connsiteY58" fmla="*/ 677108 h 1135494"/>
                <a:gd name="connsiteX59" fmla="*/ 1071174 w 1135494"/>
                <a:gd name="connsiteY59" fmla="*/ 677429 h 1135494"/>
                <a:gd name="connsiteX60" fmla="*/ 1072267 w 1135494"/>
                <a:gd name="connsiteY60" fmla="*/ 677484 h 1135494"/>
                <a:gd name="connsiteX61" fmla="*/ 1135494 w 1135494"/>
                <a:gd name="connsiteY61" fmla="*/ 684926 h 1135494"/>
                <a:gd name="connsiteX62" fmla="*/ 1101831 w 1135494"/>
                <a:gd name="connsiteY62" fmla="*/ 793367 h 1135494"/>
                <a:gd name="connsiteX63" fmla="*/ 1051574 w 1135494"/>
                <a:gd name="connsiteY63" fmla="*/ 885962 h 1135494"/>
                <a:gd name="connsiteX64" fmla="*/ 1002092 w 1135494"/>
                <a:gd name="connsiteY64" fmla="*/ 846902 h 1135494"/>
                <a:gd name="connsiteX65" fmla="*/ 1001280 w 1135494"/>
                <a:gd name="connsiteY65" fmla="*/ 846168 h 1135494"/>
                <a:gd name="connsiteX66" fmla="*/ 999566 w 1135494"/>
                <a:gd name="connsiteY66" fmla="*/ 844908 h 1135494"/>
                <a:gd name="connsiteX67" fmla="*/ 995102 w 1135494"/>
                <a:gd name="connsiteY67" fmla="*/ 841384 h 1135494"/>
                <a:gd name="connsiteX68" fmla="*/ 994963 w 1135494"/>
                <a:gd name="connsiteY68" fmla="*/ 841524 h 1135494"/>
                <a:gd name="connsiteX69" fmla="*/ 992358 w 1135494"/>
                <a:gd name="connsiteY69" fmla="*/ 839609 h 1135494"/>
                <a:gd name="connsiteX70" fmla="*/ 921128 w 1135494"/>
                <a:gd name="connsiteY70" fmla="*/ 821950 h 1135494"/>
                <a:gd name="connsiteX71" fmla="*/ 853737 w 1135494"/>
                <a:gd name="connsiteY71" fmla="*/ 853737 h 1135494"/>
                <a:gd name="connsiteX72" fmla="*/ 839609 w 1135494"/>
                <a:gd name="connsiteY72" fmla="*/ 992358 h 1135494"/>
                <a:gd name="connsiteX73" fmla="*/ 841525 w 1135494"/>
                <a:gd name="connsiteY73" fmla="*/ 994962 h 1135494"/>
                <a:gd name="connsiteX74" fmla="*/ 841385 w 1135494"/>
                <a:gd name="connsiteY74" fmla="*/ 995102 h 1135494"/>
                <a:gd name="connsiteX75" fmla="*/ 844909 w 1135494"/>
                <a:gd name="connsiteY75" fmla="*/ 999566 h 1135494"/>
                <a:gd name="connsiteX76" fmla="*/ 846170 w 1135494"/>
                <a:gd name="connsiteY76" fmla="*/ 1001280 h 1135494"/>
                <a:gd name="connsiteX77" fmla="*/ 846902 w 1135494"/>
                <a:gd name="connsiteY77" fmla="*/ 1002092 h 1135494"/>
                <a:gd name="connsiteX78" fmla="*/ 885962 w 1135494"/>
                <a:gd name="connsiteY78" fmla="*/ 1051574 h 1135494"/>
                <a:gd name="connsiteX79" fmla="*/ 793367 w 1135494"/>
                <a:gd name="connsiteY79" fmla="*/ 1101831 h 1135494"/>
                <a:gd name="connsiteX80" fmla="*/ 684926 w 1135494"/>
                <a:gd name="connsiteY80" fmla="*/ 1135494 h 1135494"/>
                <a:gd name="connsiteX81" fmla="*/ 677483 w 1135494"/>
                <a:gd name="connsiteY81" fmla="*/ 1072267 h 1135494"/>
                <a:gd name="connsiteX82" fmla="*/ 677428 w 1135494"/>
                <a:gd name="connsiteY82" fmla="*/ 1071174 h 1135494"/>
                <a:gd name="connsiteX83" fmla="*/ 677107 w 1135494"/>
                <a:gd name="connsiteY83" fmla="*/ 1069071 h 1135494"/>
                <a:gd name="connsiteX84" fmla="*/ 676442 w 1135494"/>
                <a:gd name="connsiteY84" fmla="*/ 1063423 h 1135494"/>
                <a:gd name="connsiteX85" fmla="*/ 676245 w 1135494"/>
                <a:gd name="connsiteY85" fmla="*/ 1063423 h 1135494"/>
                <a:gd name="connsiteX86" fmla="*/ 675757 w 1135494"/>
                <a:gd name="connsiteY86" fmla="*/ 1060228 h 1135494"/>
                <a:gd name="connsiteX87" fmla="*/ 567747 w 1135494"/>
                <a:gd name="connsiteY87" fmla="*/ 972197 h 1135494"/>
                <a:gd name="connsiteX88" fmla="*/ 459737 w 1135494"/>
                <a:gd name="connsiteY88" fmla="*/ 1060228 h 1135494"/>
                <a:gd name="connsiteX89" fmla="*/ 459249 w 1135494"/>
                <a:gd name="connsiteY89" fmla="*/ 1063423 h 1135494"/>
                <a:gd name="connsiteX90" fmla="*/ 459053 w 1135494"/>
                <a:gd name="connsiteY90" fmla="*/ 1063423 h 1135494"/>
                <a:gd name="connsiteX91" fmla="*/ 458388 w 1135494"/>
                <a:gd name="connsiteY91" fmla="*/ 1069071 h 1135494"/>
                <a:gd name="connsiteX92" fmla="*/ 458067 w 1135494"/>
                <a:gd name="connsiteY92" fmla="*/ 1071174 h 1135494"/>
                <a:gd name="connsiteX93" fmla="*/ 458012 w 1135494"/>
                <a:gd name="connsiteY93" fmla="*/ 1072267 h 1135494"/>
                <a:gd name="connsiteX94" fmla="*/ 450569 w 1135494"/>
                <a:gd name="connsiteY94" fmla="*/ 1135494 h 1135494"/>
                <a:gd name="connsiteX95" fmla="*/ 342127 w 1135494"/>
                <a:gd name="connsiteY95" fmla="*/ 1101831 h 1135494"/>
                <a:gd name="connsiteX96" fmla="*/ 249535 w 1135494"/>
                <a:gd name="connsiteY96" fmla="*/ 1051575 h 1135494"/>
                <a:gd name="connsiteX97" fmla="*/ 288594 w 1135494"/>
                <a:gd name="connsiteY97" fmla="*/ 1002093 h 1135494"/>
                <a:gd name="connsiteX98" fmla="*/ 289328 w 1135494"/>
                <a:gd name="connsiteY98" fmla="*/ 1001281 h 1135494"/>
                <a:gd name="connsiteX99" fmla="*/ 290588 w 1135494"/>
                <a:gd name="connsiteY99" fmla="*/ 999567 h 1135494"/>
                <a:gd name="connsiteX100" fmla="*/ 294112 w 1135494"/>
                <a:gd name="connsiteY100" fmla="*/ 995103 h 1135494"/>
                <a:gd name="connsiteX101" fmla="*/ 293972 w 1135494"/>
                <a:gd name="connsiteY101" fmla="*/ 994964 h 1135494"/>
                <a:gd name="connsiteX102" fmla="*/ 295887 w 1135494"/>
                <a:gd name="connsiteY102" fmla="*/ 992359 h 1135494"/>
                <a:gd name="connsiteX103" fmla="*/ 281760 w 1135494"/>
                <a:gd name="connsiteY103" fmla="*/ 853739 h 1135494"/>
                <a:gd name="connsiteX104" fmla="*/ 214369 w 1135494"/>
                <a:gd name="connsiteY104" fmla="*/ 821951 h 1135494"/>
                <a:gd name="connsiteX105" fmla="*/ 143138 w 1135494"/>
                <a:gd name="connsiteY105" fmla="*/ 839610 h 1135494"/>
                <a:gd name="connsiteX106" fmla="*/ 140534 w 1135494"/>
                <a:gd name="connsiteY106" fmla="*/ 841526 h 1135494"/>
                <a:gd name="connsiteX107" fmla="*/ 140394 w 1135494"/>
                <a:gd name="connsiteY107" fmla="*/ 841386 h 1135494"/>
                <a:gd name="connsiteX108" fmla="*/ 135930 w 1135494"/>
                <a:gd name="connsiteY108" fmla="*/ 844909 h 1135494"/>
                <a:gd name="connsiteX109" fmla="*/ 134216 w 1135494"/>
                <a:gd name="connsiteY109" fmla="*/ 846169 h 1135494"/>
                <a:gd name="connsiteX110" fmla="*/ 133405 w 1135494"/>
                <a:gd name="connsiteY110" fmla="*/ 846903 h 1135494"/>
                <a:gd name="connsiteX111" fmla="*/ 83922 w 1135494"/>
                <a:gd name="connsiteY111" fmla="*/ 885964 h 1135494"/>
                <a:gd name="connsiteX112" fmla="*/ 33663 w 1135494"/>
                <a:gd name="connsiteY112" fmla="*/ 793367 h 1135494"/>
                <a:gd name="connsiteX113" fmla="*/ 1 w 1135494"/>
                <a:gd name="connsiteY113" fmla="*/ 684926 h 1135494"/>
                <a:gd name="connsiteX114" fmla="*/ 63228 w 1135494"/>
                <a:gd name="connsiteY114" fmla="*/ 677484 h 1135494"/>
                <a:gd name="connsiteX115" fmla="*/ 64320 w 1135494"/>
                <a:gd name="connsiteY115" fmla="*/ 677429 h 1135494"/>
                <a:gd name="connsiteX116" fmla="*/ 66423 w 1135494"/>
                <a:gd name="connsiteY116" fmla="*/ 677108 h 1135494"/>
                <a:gd name="connsiteX117" fmla="*/ 72071 w 1135494"/>
                <a:gd name="connsiteY117" fmla="*/ 676443 h 1135494"/>
                <a:gd name="connsiteX118" fmla="*/ 72072 w 1135494"/>
                <a:gd name="connsiteY118" fmla="*/ 676246 h 1135494"/>
                <a:gd name="connsiteX119" fmla="*/ 75268 w 1135494"/>
                <a:gd name="connsiteY119" fmla="*/ 675758 h 1135494"/>
                <a:gd name="connsiteX120" fmla="*/ 163298 w 1135494"/>
                <a:gd name="connsiteY120" fmla="*/ 567748 h 1135494"/>
                <a:gd name="connsiteX121" fmla="*/ 75267 w 1135494"/>
                <a:gd name="connsiteY121" fmla="*/ 459737 h 1135494"/>
                <a:gd name="connsiteX122" fmla="*/ 72071 w 1135494"/>
                <a:gd name="connsiteY122" fmla="*/ 459251 h 1135494"/>
                <a:gd name="connsiteX123" fmla="*/ 72071 w 1135494"/>
                <a:gd name="connsiteY123" fmla="*/ 459053 h 1135494"/>
                <a:gd name="connsiteX124" fmla="*/ 66423 w 1135494"/>
                <a:gd name="connsiteY124" fmla="*/ 458389 h 1135494"/>
                <a:gd name="connsiteX125" fmla="*/ 64320 w 1135494"/>
                <a:gd name="connsiteY125" fmla="*/ 458068 h 1135494"/>
                <a:gd name="connsiteX126" fmla="*/ 63229 w 1135494"/>
                <a:gd name="connsiteY126" fmla="*/ 458011 h 1135494"/>
                <a:gd name="connsiteX127" fmla="*/ 0 w 1135494"/>
                <a:gd name="connsiteY127" fmla="*/ 450569 h 1135494"/>
                <a:gd name="connsiteX128" fmla="*/ 33663 w 1135494"/>
                <a:gd name="connsiteY128" fmla="*/ 342127 h 1135494"/>
                <a:gd name="connsiteX129" fmla="*/ 83922 w 1135494"/>
                <a:gd name="connsiteY129" fmla="*/ 249531 h 1135494"/>
                <a:gd name="connsiteX130" fmla="*/ 133407 w 1135494"/>
                <a:gd name="connsiteY130" fmla="*/ 288593 h 1135494"/>
                <a:gd name="connsiteX131" fmla="*/ 134217 w 1135494"/>
                <a:gd name="connsiteY131" fmla="*/ 289327 h 1135494"/>
                <a:gd name="connsiteX132" fmla="*/ 135931 w 1135494"/>
                <a:gd name="connsiteY132" fmla="*/ 290587 h 1135494"/>
                <a:gd name="connsiteX133" fmla="*/ 140395 w 1135494"/>
                <a:gd name="connsiteY133" fmla="*/ 294110 h 1135494"/>
                <a:gd name="connsiteX134" fmla="*/ 140535 w 1135494"/>
                <a:gd name="connsiteY134" fmla="*/ 293970 h 1135494"/>
                <a:gd name="connsiteX135" fmla="*/ 143139 w 1135494"/>
                <a:gd name="connsiteY135" fmla="*/ 295886 h 1135494"/>
                <a:gd name="connsiteX136" fmla="*/ 281761 w 1135494"/>
                <a:gd name="connsiteY136" fmla="*/ 281757 h 1135494"/>
                <a:gd name="connsiteX137" fmla="*/ 295889 w 1135494"/>
                <a:gd name="connsiteY137" fmla="*/ 143137 h 1135494"/>
                <a:gd name="connsiteX138" fmla="*/ 293974 w 1135494"/>
                <a:gd name="connsiteY138" fmla="*/ 140532 h 1135494"/>
                <a:gd name="connsiteX139" fmla="*/ 294113 w 1135494"/>
                <a:gd name="connsiteY139" fmla="*/ 140392 h 1135494"/>
                <a:gd name="connsiteX140" fmla="*/ 290590 w 1135494"/>
                <a:gd name="connsiteY140" fmla="*/ 135928 h 1135494"/>
                <a:gd name="connsiteX141" fmla="*/ 289330 w 1135494"/>
                <a:gd name="connsiteY141" fmla="*/ 134214 h 1135494"/>
                <a:gd name="connsiteX142" fmla="*/ 288596 w 1135494"/>
                <a:gd name="connsiteY142" fmla="*/ 133404 h 1135494"/>
                <a:gd name="connsiteX143" fmla="*/ 249535 w 1135494"/>
                <a:gd name="connsiteY143" fmla="*/ 83919 h 1135494"/>
                <a:gd name="connsiteX144" fmla="*/ 342127 w 1135494"/>
                <a:gd name="connsiteY144" fmla="*/ 33663 h 113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135494" h="1135494">
                  <a:moveTo>
                    <a:pt x="567747" y="441747"/>
                  </a:moveTo>
                  <a:cubicBezTo>
                    <a:pt x="498159" y="441747"/>
                    <a:pt x="441747" y="498159"/>
                    <a:pt x="441747" y="567747"/>
                  </a:cubicBezTo>
                  <a:cubicBezTo>
                    <a:pt x="441747" y="637335"/>
                    <a:pt x="498159" y="693747"/>
                    <a:pt x="567747" y="693747"/>
                  </a:cubicBezTo>
                  <a:cubicBezTo>
                    <a:pt x="637335" y="693747"/>
                    <a:pt x="693747" y="637335"/>
                    <a:pt x="693747" y="567747"/>
                  </a:cubicBezTo>
                  <a:cubicBezTo>
                    <a:pt x="693747" y="498159"/>
                    <a:pt x="637335" y="441747"/>
                    <a:pt x="567747" y="441747"/>
                  </a:cubicBezTo>
                  <a:close/>
                  <a:moveTo>
                    <a:pt x="567747" y="315747"/>
                  </a:moveTo>
                  <a:cubicBezTo>
                    <a:pt x="706923" y="315747"/>
                    <a:pt x="819747" y="428571"/>
                    <a:pt x="819747" y="567747"/>
                  </a:cubicBezTo>
                  <a:cubicBezTo>
                    <a:pt x="819747" y="706923"/>
                    <a:pt x="706923" y="819747"/>
                    <a:pt x="567747" y="819747"/>
                  </a:cubicBezTo>
                  <a:cubicBezTo>
                    <a:pt x="428571" y="819747"/>
                    <a:pt x="315747" y="706923"/>
                    <a:pt x="315747" y="567747"/>
                  </a:cubicBezTo>
                  <a:cubicBezTo>
                    <a:pt x="315747" y="428571"/>
                    <a:pt x="428571" y="315747"/>
                    <a:pt x="567747" y="315747"/>
                  </a:cubicBezTo>
                  <a:close/>
                  <a:moveTo>
                    <a:pt x="567747" y="261747"/>
                  </a:moveTo>
                  <a:cubicBezTo>
                    <a:pt x="398748" y="261747"/>
                    <a:pt x="261747" y="398748"/>
                    <a:pt x="261747" y="567747"/>
                  </a:cubicBezTo>
                  <a:cubicBezTo>
                    <a:pt x="261747" y="736746"/>
                    <a:pt x="398748" y="873747"/>
                    <a:pt x="567747" y="873747"/>
                  </a:cubicBezTo>
                  <a:cubicBezTo>
                    <a:pt x="736746" y="873747"/>
                    <a:pt x="873747" y="736746"/>
                    <a:pt x="873747" y="567747"/>
                  </a:cubicBezTo>
                  <a:cubicBezTo>
                    <a:pt x="873747" y="398748"/>
                    <a:pt x="736746" y="261747"/>
                    <a:pt x="567747" y="261747"/>
                  </a:cubicBezTo>
                  <a:close/>
                  <a:moveTo>
                    <a:pt x="450569" y="0"/>
                  </a:moveTo>
                  <a:lnTo>
                    <a:pt x="458011" y="63229"/>
                  </a:lnTo>
                  <a:lnTo>
                    <a:pt x="458067" y="64321"/>
                  </a:lnTo>
                  <a:lnTo>
                    <a:pt x="458388" y="66424"/>
                  </a:lnTo>
                  <a:lnTo>
                    <a:pt x="459052" y="72072"/>
                  </a:lnTo>
                  <a:lnTo>
                    <a:pt x="459249" y="72072"/>
                  </a:lnTo>
                  <a:lnTo>
                    <a:pt x="459737" y="75268"/>
                  </a:lnTo>
                  <a:cubicBezTo>
                    <a:pt x="470017" y="125507"/>
                    <a:pt x="514469" y="163298"/>
                    <a:pt x="567747" y="163298"/>
                  </a:cubicBezTo>
                  <a:cubicBezTo>
                    <a:pt x="621024" y="163298"/>
                    <a:pt x="665477" y="125507"/>
                    <a:pt x="675756" y="75268"/>
                  </a:cubicBezTo>
                  <a:lnTo>
                    <a:pt x="676244" y="72072"/>
                  </a:lnTo>
                  <a:lnTo>
                    <a:pt x="676441" y="72072"/>
                  </a:lnTo>
                  <a:lnTo>
                    <a:pt x="677106" y="66424"/>
                  </a:lnTo>
                  <a:lnTo>
                    <a:pt x="677427" y="64322"/>
                  </a:lnTo>
                  <a:lnTo>
                    <a:pt x="677482" y="63229"/>
                  </a:lnTo>
                  <a:lnTo>
                    <a:pt x="684925" y="0"/>
                  </a:lnTo>
                  <a:lnTo>
                    <a:pt x="793367" y="33663"/>
                  </a:lnTo>
                  <a:lnTo>
                    <a:pt x="885964" y="83922"/>
                  </a:lnTo>
                  <a:lnTo>
                    <a:pt x="846904" y="133404"/>
                  </a:lnTo>
                  <a:lnTo>
                    <a:pt x="846171" y="134215"/>
                  </a:lnTo>
                  <a:lnTo>
                    <a:pt x="844909" y="135929"/>
                  </a:lnTo>
                  <a:lnTo>
                    <a:pt x="841387" y="140393"/>
                  </a:lnTo>
                  <a:lnTo>
                    <a:pt x="841526" y="140532"/>
                  </a:lnTo>
                  <a:lnTo>
                    <a:pt x="839610" y="143138"/>
                  </a:lnTo>
                  <a:cubicBezTo>
                    <a:pt x="811357" y="185932"/>
                    <a:pt x="816066" y="244086"/>
                    <a:pt x="853739" y="281758"/>
                  </a:cubicBezTo>
                  <a:cubicBezTo>
                    <a:pt x="891412" y="319433"/>
                    <a:pt x="949567" y="324141"/>
                    <a:pt x="992359" y="295887"/>
                  </a:cubicBezTo>
                  <a:lnTo>
                    <a:pt x="994965" y="293971"/>
                  </a:lnTo>
                  <a:lnTo>
                    <a:pt x="995104" y="294111"/>
                  </a:lnTo>
                  <a:lnTo>
                    <a:pt x="999568" y="290588"/>
                  </a:lnTo>
                  <a:lnTo>
                    <a:pt x="1001282" y="289328"/>
                  </a:lnTo>
                  <a:lnTo>
                    <a:pt x="1002093" y="288594"/>
                  </a:lnTo>
                  <a:lnTo>
                    <a:pt x="1051575" y="249535"/>
                  </a:lnTo>
                  <a:lnTo>
                    <a:pt x="1101831" y="342127"/>
                  </a:lnTo>
                  <a:lnTo>
                    <a:pt x="1135494" y="450570"/>
                  </a:lnTo>
                  <a:lnTo>
                    <a:pt x="1072267" y="458012"/>
                  </a:lnTo>
                  <a:lnTo>
                    <a:pt x="1071174" y="458067"/>
                  </a:lnTo>
                  <a:lnTo>
                    <a:pt x="1069071" y="458388"/>
                  </a:lnTo>
                  <a:lnTo>
                    <a:pt x="1063422" y="459053"/>
                  </a:lnTo>
                  <a:lnTo>
                    <a:pt x="1063422" y="459251"/>
                  </a:lnTo>
                  <a:lnTo>
                    <a:pt x="1060228" y="459738"/>
                  </a:lnTo>
                  <a:cubicBezTo>
                    <a:pt x="1009989" y="470019"/>
                    <a:pt x="972196" y="514470"/>
                    <a:pt x="972197" y="567748"/>
                  </a:cubicBezTo>
                  <a:cubicBezTo>
                    <a:pt x="972197" y="621026"/>
                    <a:pt x="1009988" y="665478"/>
                    <a:pt x="1060228" y="675757"/>
                  </a:cubicBezTo>
                  <a:lnTo>
                    <a:pt x="1063423" y="676246"/>
                  </a:lnTo>
                  <a:lnTo>
                    <a:pt x="1063422" y="676443"/>
                  </a:lnTo>
                  <a:lnTo>
                    <a:pt x="1069071" y="677108"/>
                  </a:lnTo>
                  <a:lnTo>
                    <a:pt x="1071174" y="677429"/>
                  </a:lnTo>
                  <a:lnTo>
                    <a:pt x="1072267" y="677484"/>
                  </a:lnTo>
                  <a:lnTo>
                    <a:pt x="1135494" y="684926"/>
                  </a:lnTo>
                  <a:lnTo>
                    <a:pt x="1101831" y="793367"/>
                  </a:lnTo>
                  <a:lnTo>
                    <a:pt x="1051574" y="885962"/>
                  </a:lnTo>
                  <a:lnTo>
                    <a:pt x="1002092" y="846902"/>
                  </a:lnTo>
                  <a:lnTo>
                    <a:pt x="1001280" y="846168"/>
                  </a:lnTo>
                  <a:lnTo>
                    <a:pt x="999566" y="844908"/>
                  </a:lnTo>
                  <a:lnTo>
                    <a:pt x="995102" y="841384"/>
                  </a:lnTo>
                  <a:lnTo>
                    <a:pt x="994963" y="841524"/>
                  </a:lnTo>
                  <a:lnTo>
                    <a:pt x="992358" y="839609"/>
                  </a:lnTo>
                  <a:cubicBezTo>
                    <a:pt x="970962" y="825482"/>
                    <a:pt x="945725" y="819596"/>
                    <a:pt x="921128" y="821950"/>
                  </a:cubicBezTo>
                  <a:cubicBezTo>
                    <a:pt x="896531" y="824304"/>
                    <a:pt x="872574" y="834900"/>
                    <a:pt x="853737" y="853737"/>
                  </a:cubicBezTo>
                  <a:cubicBezTo>
                    <a:pt x="816064" y="891409"/>
                    <a:pt x="811355" y="949565"/>
                    <a:pt x="839609" y="992358"/>
                  </a:cubicBezTo>
                  <a:lnTo>
                    <a:pt x="841525" y="994962"/>
                  </a:lnTo>
                  <a:lnTo>
                    <a:pt x="841385" y="995102"/>
                  </a:lnTo>
                  <a:lnTo>
                    <a:pt x="844909" y="999566"/>
                  </a:lnTo>
                  <a:lnTo>
                    <a:pt x="846170" y="1001280"/>
                  </a:lnTo>
                  <a:lnTo>
                    <a:pt x="846902" y="1002092"/>
                  </a:lnTo>
                  <a:lnTo>
                    <a:pt x="885962" y="1051574"/>
                  </a:lnTo>
                  <a:lnTo>
                    <a:pt x="793367" y="1101831"/>
                  </a:lnTo>
                  <a:lnTo>
                    <a:pt x="684926" y="1135494"/>
                  </a:lnTo>
                  <a:lnTo>
                    <a:pt x="677483" y="1072267"/>
                  </a:lnTo>
                  <a:lnTo>
                    <a:pt x="677428" y="1071174"/>
                  </a:lnTo>
                  <a:lnTo>
                    <a:pt x="677107" y="1069071"/>
                  </a:lnTo>
                  <a:lnTo>
                    <a:pt x="676442" y="1063423"/>
                  </a:lnTo>
                  <a:lnTo>
                    <a:pt x="676245" y="1063423"/>
                  </a:lnTo>
                  <a:lnTo>
                    <a:pt x="675757" y="1060228"/>
                  </a:lnTo>
                  <a:cubicBezTo>
                    <a:pt x="665477" y="1009988"/>
                    <a:pt x="621025" y="972197"/>
                    <a:pt x="567747" y="972197"/>
                  </a:cubicBezTo>
                  <a:cubicBezTo>
                    <a:pt x="514470" y="972197"/>
                    <a:pt x="470018" y="1009989"/>
                    <a:pt x="459737" y="1060228"/>
                  </a:cubicBezTo>
                  <a:lnTo>
                    <a:pt x="459249" y="1063423"/>
                  </a:lnTo>
                  <a:lnTo>
                    <a:pt x="459053" y="1063423"/>
                  </a:lnTo>
                  <a:lnTo>
                    <a:pt x="458388" y="1069071"/>
                  </a:lnTo>
                  <a:lnTo>
                    <a:pt x="458067" y="1071174"/>
                  </a:lnTo>
                  <a:lnTo>
                    <a:pt x="458012" y="1072267"/>
                  </a:lnTo>
                  <a:lnTo>
                    <a:pt x="450569" y="1135494"/>
                  </a:lnTo>
                  <a:lnTo>
                    <a:pt x="342127" y="1101831"/>
                  </a:lnTo>
                  <a:lnTo>
                    <a:pt x="249535" y="1051575"/>
                  </a:lnTo>
                  <a:lnTo>
                    <a:pt x="288594" y="1002093"/>
                  </a:lnTo>
                  <a:lnTo>
                    <a:pt x="289328" y="1001281"/>
                  </a:lnTo>
                  <a:lnTo>
                    <a:pt x="290588" y="999567"/>
                  </a:lnTo>
                  <a:lnTo>
                    <a:pt x="294112" y="995103"/>
                  </a:lnTo>
                  <a:lnTo>
                    <a:pt x="293972" y="994964"/>
                  </a:lnTo>
                  <a:lnTo>
                    <a:pt x="295887" y="992359"/>
                  </a:lnTo>
                  <a:cubicBezTo>
                    <a:pt x="324142" y="949567"/>
                    <a:pt x="319432" y="891411"/>
                    <a:pt x="281760" y="853739"/>
                  </a:cubicBezTo>
                  <a:cubicBezTo>
                    <a:pt x="262923" y="834901"/>
                    <a:pt x="238966" y="824306"/>
                    <a:pt x="214369" y="821951"/>
                  </a:cubicBezTo>
                  <a:cubicBezTo>
                    <a:pt x="189772" y="819596"/>
                    <a:pt x="164535" y="825482"/>
                    <a:pt x="143138" y="839610"/>
                  </a:cubicBezTo>
                  <a:lnTo>
                    <a:pt x="140534" y="841526"/>
                  </a:lnTo>
                  <a:lnTo>
                    <a:pt x="140394" y="841386"/>
                  </a:lnTo>
                  <a:lnTo>
                    <a:pt x="135930" y="844909"/>
                  </a:lnTo>
                  <a:lnTo>
                    <a:pt x="134216" y="846169"/>
                  </a:lnTo>
                  <a:lnTo>
                    <a:pt x="133405" y="846903"/>
                  </a:lnTo>
                  <a:lnTo>
                    <a:pt x="83922" y="885964"/>
                  </a:lnTo>
                  <a:lnTo>
                    <a:pt x="33663" y="793367"/>
                  </a:lnTo>
                  <a:lnTo>
                    <a:pt x="1" y="684926"/>
                  </a:lnTo>
                  <a:lnTo>
                    <a:pt x="63228" y="677484"/>
                  </a:lnTo>
                  <a:lnTo>
                    <a:pt x="64320" y="677429"/>
                  </a:lnTo>
                  <a:lnTo>
                    <a:pt x="66423" y="677108"/>
                  </a:lnTo>
                  <a:lnTo>
                    <a:pt x="72071" y="676443"/>
                  </a:lnTo>
                  <a:lnTo>
                    <a:pt x="72072" y="676246"/>
                  </a:lnTo>
                  <a:lnTo>
                    <a:pt x="75268" y="675758"/>
                  </a:lnTo>
                  <a:cubicBezTo>
                    <a:pt x="125506" y="665478"/>
                    <a:pt x="163298" y="621026"/>
                    <a:pt x="163298" y="567748"/>
                  </a:cubicBezTo>
                  <a:cubicBezTo>
                    <a:pt x="163297" y="514470"/>
                    <a:pt x="125506" y="470018"/>
                    <a:pt x="75267" y="459737"/>
                  </a:cubicBezTo>
                  <a:lnTo>
                    <a:pt x="72071" y="459251"/>
                  </a:lnTo>
                  <a:lnTo>
                    <a:pt x="72071" y="459053"/>
                  </a:lnTo>
                  <a:lnTo>
                    <a:pt x="66423" y="458389"/>
                  </a:lnTo>
                  <a:lnTo>
                    <a:pt x="64320" y="458068"/>
                  </a:lnTo>
                  <a:lnTo>
                    <a:pt x="63229" y="458011"/>
                  </a:lnTo>
                  <a:lnTo>
                    <a:pt x="0" y="450569"/>
                  </a:lnTo>
                  <a:lnTo>
                    <a:pt x="33663" y="342127"/>
                  </a:lnTo>
                  <a:lnTo>
                    <a:pt x="83922" y="249531"/>
                  </a:lnTo>
                  <a:lnTo>
                    <a:pt x="133407" y="288593"/>
                  </a:lnTo>
                  <a:lnTo>
                    <a:pt x="134217" y="289327"/>
                  </a:lnTo>
                  <a:lnTo>
                    <a:pt x="135931" y="290587"/>
                  </a:lnTo>
                  <a:lnTo>
                    <a:pt x="140395" y="294110"/>
                  </a:lnTo>
                  <a:lnTo>
                    <a:pt x="140535" y="293970"/>
                  </a:lnTo>
                  <a:lnTo>
                    <a:pt x="143139" y="295886"/>
                  </a:lnTo>
                  <a:cubicBezTo>
                    <a:pt x="185934" y="324140"/>
                    <a:pt x="244087" y="319431"/>
                    <a:pt x="281761" y="281757"/>
                  </a:cubicBezTo>
                  <a:cubicBezTo>
                    <a:pt x="319434" y="244085"/>
                    <a:pt x="324143" y="185929"/>
                    <a:pt x="295889" y="143137"/>
                  </a:cubicBezTo>
                  <a:lnTo>
                    <a:pt x="293974" y="140532"/>
                  </a:lnTo>
                  <a:lnTo>
                    <a:pt x="294113" y="140392"/>
                  </a:lnTo>
                  <a:lnTo>
                    <a:pt x="290590" y="135928"/>
                  </a:lnTo>
                  <a:lnTo>
                    <a:pt x="289330" y="134214"/>
                  </a:lnTo>
                  <a:lnTo>
                    <a:pt x="288596" y="133404"/>
                  </a:lnTo>
                  <a:lnTo>
                    <a:pt x="249535" y="83919"/>
                  </a:lnTo>
                  <a:lnTo>
                    <a:pt x="342127" y="33663"/>
                  </a:lnTo>
                  <a:close/>
                </a:path>
              </a:pathLst>
            </a:custGeom>
            <a:solidFill>
              <a:srgbClr val="FF401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grpSp>
          <p:nvGrpSpPr>
            <p:cNvPr id="32" name="Group 31"/>
            <p:cNvGrpSpPr/>
            <p:nvPr/>
          </p:nvGrpSpPr>
          <p:grpSpPr>
            <a:xfrm flipH="1">
              <a:off x="6211553" y="4766962"/>
              <a:ext cx="253456" cy="678331"/>
              <a:chOff x="1475656" y="3068960"/>
              <a:chExt cx="936104" cy="2505319"/>
            </a:xfrm>
          </p:grpSpPr>
          <p:sp>
            <p:nvSpPr>
              <p:cNvPr id="33" name="Freeform 32"/>
              <p:cNvSpPr>
                <a:spLocks/>
              </p:cNvSpPr>
              <p:nvPr/>
            </p:nvSpPr>
            <p:spPr bwMode="auto">
              <a:xfrm>
                <a:off x="1475656" y="3068960"/>
                <a:ext cx="936104" cy="2491873"/>
              </a:xfrm>
              <a:custGeom>
                <a:avLst/>
                <a:gdLst>
                  <a:gd name="connsiteX0" fmla="*/ 67938 w 359669"/>
                  <a:gd name="connsiteY0" fmla="*/ 236401 h 957425"/>
                  <a:gd name="connsiteX1" fmla="*/ 291732 w 359669"/>
                  <a:gd name="connsiteY1" fmla="*/ 236401 h 957425"/>
                  <a:gd name="connsiteX2" fmla="*/ 359669 w 359669"/>
                  <a:gd name="connsiteY2" fmla="*/ 304122 h 957425"/>
                  <a:gd name="connsiteX3" fmla="*/ 359669 w 359669"/>
                  <a:gd name="connsiteY3" fmla="*/ 606872 h 957425"/>
                  <a:gd name="connsiteX4" fmla="*/ 291732 w 359669"/>
                  <a:gd name="connsiteY4" fmla="*/ 674593 h 957425"/>
                  <a:gd name="connsiteX5" fmla="*/ 291732 w 359669"/>
                  <a:gd name="connsiteY5" fmla="*/ 889705 h 957425"/>
                  <a:gd name="connsiteX6" fmla="*/ 227790 w 359669"/>
                  <a:gd name="connsiteY6" fmla="*/ 957425 h 957425"/>
                  <a:gd name="connsiteX7" fmla="*/ 131879 w 359669"/>
                  <a:gd name="connsiteY7" fmla="*/ 957425 h 957425"/>
                  <a:gd name="connsiteX8" fmla="*/ 67938 w 359669"/>
                  <a:gd name="connsiteY8" fmla="*/ 889705 h 957425"/>
                  <a:gd name="connsiteX9" fmla="*/ 67938 w 359669"/>
                  <a:gd name="connsiteY9" fmla="*/ 674593 h 957425"/>
                  <a:gd name="connsiteX10" fmla="*/ 0 w 359669"/>
                  <a:gd name="connsiteY10" fmla="*/ 606872 h 957425"/>
                  <a:gd name="connsiteX11" fmla="*/ 0 w 359669"/>
                  <a:gd name="connsiteY11" fmla="*/ 304122 h 957425"/>
                  <a:gd name="connsiteX12" fmla="*/ 67938 w 359669"/>
                  <a:gd name="connsiteY12" fmla="*/ 236401 h 957425"/>
                  <a:gd name="connsiteX13" fmla="*/ 179835 w 359669"/>
                  <a:gd name="connsiteY13" fmla="*/ 0 h 957425"/>
                  <a:gd name="connsiteX14" fmla="*/ 287061 w 359669"/>
                  <a:gd name="connsiteY14" fmla="*/ 108069 h 957425"/>
                  <a:gd name="connsiteX15" fmla="*/ 179835 w 359669"/>
                  <a:gd name="connsiteY15" fmla="*/ 216138 h 957425"/>
                  <a:gd name="connsiteX16" fmla="*/ 72609 w 359669"/>
                  <a:gd name="connsiteY16" fmla="*/ 108069 h 957425"/>
                  <a:gd name="connsiteX17" fmla="*/ 179835 w 359669"/>
                  <a:gd name="connsiteY17" fmla="*/ 0 h 9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669" h="957425">
                    <a:moveTo>
                      <a:pt x="67938" y="236401"/>
                    </a:moveTo>
                    <a:cubicBezTo>
                      <a:pt x="67938" y="236401"/>
                      <a:pt x="67938" y="236401"/>
                      <a:pt x="291732" y="236401"/>
                    </a:cubicBezTo>
                    <a:cubicBezTo>
                      <a:pt x="327699" y="236401"/>
                      <a:pt x="359669" y="268270"/>
                      <a:pt x="359669" y="304122"/>
                    </a:cubicBezTo>
                    <a:cubicBezTo>
                      <a:pt x="359669" y="304122"/>
                      <a:pt x="359669" y="304122"/>
                      <a:pt x="359669" y="606872"/>
                    </a:cubicBezTo>
                    <a:cubicBezTo>
                      <a:pt x="359669" y="642724"/>
                      <a:pt x="327699" y="674593"/>
                      <a:pt x="291732" y="674593"/>
                    </a:cubicBezTo>
                    <a:cubicBezTo>
                      <a:pt x="291732" y="674593"/>
                      <a:pt x="291732" y="674593"/>
                      <a:pt x="291732" y="889705"/>
                    </a:cubicBezTo>
                    <a:cubicBezTo>
                      <a:pt x="291732" y="925557"/>
                      <a:pt x="263757" y="957425"/>
                      <a:pt x="227790" y="957425"/>
                    </a:cubicBezTo>
                    <a:cubicBezTo>
                      <a:pt x="227790" y="957425"/>
                      <a:pt x="227790" y="957425"/>
                      <a:pt x="131879" y="957425"/>
                    </a:cubicBezTo>
                    <a:cubicBezTo>
                      <a:pt x="95912" y="957425"/>
                      <a:pt x="67938" y="925557"/>
                      <a:pt x="67938" y="889705"/>
                    </a:cubicBezTo>
                    <a:cubicBezTo>
                      <a:pt x="67938" y="889705"/>
                      <a:pt x="67938" y="889705"/>
                      <a:pt x="67938" y="674593"/>
                    </a:cubicBezTo>
                    <a:cubicBezTo>
                      <a:pt x="31971" y="674593"/>
                      <a:pt x="0" y="642724"/>
                      <a:pt x="0" y="606872"/>
                    </a:cubicBezTo>
                    <a:cubicBezTo>
                      <a:pt x="0" y="606872"/>
                      <a:pt x="0" y="606872"/>
                      <a:pt x="0" y="304122"/>
                    </a:cubicBezTo>
                    <a:cubicBezTo>
                      <a:pt x="0" y="268270"/>
                      <a:pt x="31971" y="236401"/>
                      <a:pt x="67938" y="236401"/>
                    </a:cubicBezTo>
                    <a:close/>
                    <a:moveTo>
                      <a:pt x="179835" y="0"/>
                    </a:moveTo>
                    <a:cubicBezTo>
                      <a:pt x="239054" y="0"/>
                      <a:pt x="287061" y="48384"/>
                      <a:pt x="287061" y="108069"/>
                    </a:cubicBezTo>
                    <a:cubicBezTo>
                      <a:pt x="287061" y="167754"/>
                      <a:pt x="239054" y="216138"/>
                      <a:pt x="179835" y="216138"/>
                    </a:cubicBezTo>
                    <a:cubicBezTo>
                      <a:pt x="120616" y="216138"/>
                      <a:pt x="72609" y="167754"/>
                      <a:pt x="72609" y="108069"/>
                    </a:cubicBezTo>
                    <a:cubicBezTo>
                      <a:pt x="72609" y="48384"/>
                      <a:pt x="120616" y="0"/>
                      <a:pt x="179835" y="0"/>
                    </a:cubicBezTo>
                    <a:close/>
                  </a:path>
                </a:pathLst>
              </a:custGeom>
              <a:solidFill>
                <a:srgbClr val="FF40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59"/>
                <a:endParaRPr lang="en-US" sz="1734">
                  <a:solidFill>
                    <a:srgbClr val="FFFFFF"/>
                  </a:solidFill>
                </a:endParaRPr>
              </a:p>
            </p:txBody>
          </p:sp>
          <p:sp>
            <p:nvSpPr>
              <p:cNvPr id="34" name="Freeform 33"/>
              <p:cNvSpPr/>
              <p:nvPr/>
            </p:nvSpPr>
            <p:spPr>
              <a:xfrm>
                <a:off x="1937965" y="3082408"/>
                <a:ext cx="468104" cy="2491871"/>
              </a:xfrm>
              <a:custGeom>
                <a:avLst/>
                <a:gdLst>
                  <a:gd name="connsiteX0" fmla="*/ 0 w 468104"/>
                  <a:gd name="connsiteY0" fmla="*/ 615276 h 2491872"/>
                  <a:gd name="connsiteX1" fmla="*/ 21242 w 468104"/>
                  <a:gd name="connsiteY1" fmla="*/ 615276 h 2491872"/>
                  <a:gd name="connsiteX2" fmla="*/ 291286 w 468104"/>
                  <a:gd name="connsiteY2" fmla="*/ 615276 h 2491872"/>
                  <a:gd name="connsiteX3" fmla="*/ 468104 w 468104"/>
                  <a:gd name="connsiteY3" fmla="*/ 791532 h 2491872"/>
                  <a:gd name="connsiteX4" fmla="*/ 468104 w 468104"/>
                  <a:gd name="connsiteY4" fmla="*/ 1579494 h 2491872"/>
                  <a:gd name="connsiteX5" fmla="*/ 291286 w 468104"/>
                  <a:gd name="connsiteY5" fmla="*/ 1755750 h 2491872"/>
                  <a:gd name="connsiteX6" fmla="*/ 291286 w 468104"/>
                  <a:gd name="connsiteY6" fmla="*/ 2315618 h 2491872"/>
                  <a:gd name="connsiteX7" fmla="*/ 124865 w 468104"/>
                  <a:gd name="connsiteY7" fmla="*/ 2491872 h 2491872"/>
                  <a:gd name="connsiteX8" fmla="*/ 19554 w 468104"/>
                  <a:gd name="connsiteY8" fmla="*/ 2491872 h 2491872"/>
                  <a:gd name="connsiteX9" fmla="*/ 0 w 468104"/>
                  <a:gd name="connsiteY9" fmla="*/ 2491872 h 2491872"/>
                  <a:gd name="connsiteX10" fmla="*/ 55 w 468104"/>
                  <a:gd name="connsiteY10" fmla="*/ 0 h 2491872"/>
                  <a:gd name="connsiteX11" fmla="*/ 279130 w 468104"/>
                  <a:gd name="connsiteY11" fmla="*/ 281269 h 2491872"/>
                  <a:gd name="connsiteX12" fmla="*/ 55 w 468104"/>
                  <a:gd name="connsiteY12" fmla="*/ 562539 h 2491872"/>
                  <a:gd name="connsiteX13" fmla="*/ 1 w 468104"/>
                  <a:gd name="connsiteY13" fmla="*/ 562534 h 2491872"/>
                  <a:gd name="connsiteX14" fmla="*/ 1 w 468104"/>
                  <a:gd name="connsiteY14" fmla="*/ 6 h 249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104" h="2491872">
                    <a:moveTo>
                      <a:pt x="0" y="615276"/>
                    </a:moveTo>
                    <a:lnTo>
                      <a:pt x="21242" y="615276"/>
                    </a:lnTo>
                    <a:cubicBezTo>
                      <a:pt x="93339" y="615276"/>
                      <a:pt x="182074" y="615276"/>
                      <a:pt x="291286" y="615276"/>
                    </a:cubicBezTo>
                    <a:cubicBezTo>
                      <a:pt x="384896" y="615276"/>
                      <a:pt x="468104" y="698221"/>
                      <a:pt x="468104" y="791532"/>
                    </a:cubicBezTo>
                    <a:cubicBezTo>
                      <a:pt x="468104" y="791532"/>
                      <a:pt x="468104" y="791532"/>
                      <a:pt x="468104" y="1579494"/>
                    </a:cubicBezTo>
                    <a:cubicBezTo>
                      <a:pt x="468104" y="1672805"/>
                      <a:pt x="384896" y="1755750"/>
                      <a:pt x="291286" y="1755750"/>
                    </a:cubicBezTo>
                    <a:cubicBezTo>
                      <a:pt x="291286" y="1755750"/>
                      <a:pt x="291286" y="1755750"/>
                      <a:pt x="291286" y="2315618"/>
                    </a:cubicBezTo>
                    <a:cubicBezTo>
                      <a:pt x="291286" y="2408930"/>
                      <a:pt x="218476" y="2491872"/>
                      <a:pt x="124865" y="2491872"/>
                    </a:cubicBezTo>
                    <a:cubicBezTo>
                      <a:pt x="124865" y="2491872"/>
                      <a:pt x="124865" y="2491872"/>
                      <a:pt x="19554" y="2491872"/>
                    </a:cubicBezTo>
                    <a:lnTo>
                      <a:pt x="0" y="2491872"/>
                    </a:lnTo>
                    <a:close/>
                    <a:moveTo>
                      <a:pt x="55" y="0"/>
                    </a:moveTo>
                    <a:cubicBezTo>
                      <a:pt x="154183" y="0"/>
                      <a:pt x="279130" y="125928"/>
                      <a:pt x="279130" y="281269"/>
                    </a:cubicBezTo>
                    <a:cubicBezTo>
                      <a:pt x="279130" y="436610"/>
                      <a:pt x="154183" y="562539"/>
                      <a:pt x="55" y="562539"/>
                    </a:cubicBezTo>
                    <a:lnTo>
                      <a:pt x="1" y="562534"/>
                    </a:lnTo>
                    <a:lnTo>
                      <a:pt x="1" y="6"/>
                    </a:lnTo>
                    <a:close/>
                  </a:path>
                </a:pathLst>
              </a:custGeom>
              <a:solidFill>
                <a:schemeClr val="bg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grpSp>
      </p:grpSp>
      <p:grpSp>
        <p:nvGrpSpPr>
          <p:cNvPr id="35" name="Group 34"/>
          <p:cNvGrpSpPr>
            <a:grpSpLocks noChangeAspect="1"/>
          </p:cNvGrpSpPr>
          <p:nvPr/>
        </p:nvGrpSpPr>
        <p:grpSpPr>
          <a:xfrm>
            <a:off x="1706098" y="3956489"/>
            <a:ext cx="842455" cy="432000"/>
            <a:chOff x="3175720" y="5423982"/>
            <a:chExt cx="1721280" cy="882652"/>
          </a:xfrm>
        </p:grpSpPr>
        <p:sp>
          <p:nvSpPr>
            <p:cNvPr id="36" name="Freeform 35"/>
            <p:cNvSpPr/>
            <p:nvPr/>
          </p:nvSpPr>
          <p:spPr>
            <a:xfrm>
              <a:off x="3175720" y="5423982"/>
              <a:ext cx="1721280" cy="882652"/>
            </a:xfrm>
            <a:custGeom>
              <a:avLst/>
              <a:gdLst>
                <a:gd name="connsiteX0" fmla="*/ 1274788 w 3370191"/>
                <a:gd name="connsiteY0" fmla="*/ 0 h 1728193"/>
                <a:gd name="connsiteX1" fmla="*/ 1854182 w 3370191"/>
                <a:gd name="connsiteY1" fmla="*/ 302439 h 1728193"/>
                <a:gd name="connsiteX2" fmla="*/ 1875599 w 3370191"/>
                <a:gd name="connsiteY2" fmla="*/ 341177 h 1728193"/>
                <a:gd name="connsiteX3" fmla="*/ 1903933 w 3370191"/>
                <a:gd name="connsiteY3" fmla="*/ 317799 h 1728193"/>
                <a:gd name="connsiteX4" fmla="*/ 2180960 w 3370191"/>
                <a:gd name="connsiteY4" fmla="*/ 233179 h 1728193"/>
                <a:gd name="connsiteX5" fmla="*/ 2676439 w 3370191"/>
                <a:gd name="connsiteY5" fmla="*/ 728658 h 1728193"/>
                <a:gd name="connsiteX6" fmla="*/ 2672007 w 3370191"/>
                <a:gd name="connsiteY6" fmla="*/ 772624 h 1728193"/>
                <a:gd name="connsiteX7" fmla="*/ 2698332 w 3370191"/>
                <a:gd name="connsiteY7" fmla="*/ 772624 h 1728193"/>
                <a:gd name="connsiteX8" fmla="*/ 2959885 w 3370191"/>
                <a:gd name="connsiteY8" fmla="*/ 1034177 h 1728193"/>
                <a:gd name="connsiteX9" fmla="*/ 2957863 w 3370191"/>
                <a:gd name="connsiteY9" fmla="*/ 1044192 h 1728193"/>
                <a:gd name="connsiteX10" fmla="*/ 3028191 w 3370191"/>
                <a:gd name="connsiteY10" fmla="*/ 1044192 h 1728193"/>
                <a:gd name="connsiteX11" fmla="*/ 3370191 w 3370191"/>
                <a:gd name="connsiteY11" fmla="*/ 1386192 h 1728193"/>
                <a:gd name="connsiteX12" fmla="*/ 3028191 w 3370191"/>
                <a:gd name="connsiteY12" fmla="*/ 1728192 h 1728193"/>
                <a:gd name="connsiteX13" fmla="*/ 2089577 w 3370191"/>
                <a:gd name="connsiteY13" fmla="*/ 1728192 h 1728193"/>
                <a:gd name="connsiteX14" fmla="*/ 2089567 w 3370191"/>
                <a:gd name="connsiteY14" fmla="*/ 1728193 h 1728193"/>
                <a:gd name="connsiteX15" fmla="*/ 460011 w 3370191"/>
                <a:gd name="connsiteY15" fmla="*/ 1728192 h 1728193"/>
                <a:gd name="connsiteX16" fmla="*/ 9346 w 3370191"/>
                <a:gd name="connsiteY16" fmla="*/ 1360889 h 1728193"/>
                <a:gd name="connsiteX17" fmla="*/ 0 w 3370191"/>
                <a:gd name="connsiteY17" fmla="*/ 1268182 h 1728193"/>
                <a:gd name="connsiteX18" fmla="*/ 9346 w 3370191"/>
                <a:gd name="connsiteY18" fmla="*/ 1175474 h 1728193"/>
                <a:gd name="connsiteX19" fmla="*/ 460011 w 3370191"/>
                <a:gd name="connsiteY19" fmla="*/ 808171 h 1728193"/>
                <a:gd name="connsiteX20" fmla="*/ 588611 w 3370191"/>
                <a:gd name="connsiteY20" fmla="*/ 808171 h 1728193"/>
                <a:gd name="connsiteX21" fmla="*/ 576063 w 3370191"/>
                <a:gd name="connsiteY21" fmla="*/ 685974 h 1728193"/>
                <a:gd name="connsiteX22" fmla="*/ 1274788 w 3370191"/>
                <a:gd name="connsiteY22" fmla="*/ 0 h 17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70191" h="1728193">
                  <a:moveTo>
                    <a:pt x="1274788" y="0"/>
                  </a:moveTo>
                  <a:cubicBezTo>
                    <a:pt x="1515973" y="0"/>
                    <a:pt x="1728616" y="119969"/>
                    <a:pt x="1854182" y="302439"/>
                  </a:cubicBezTo>
                  <a:lnTo>
                    <a:pt x="1875599" y="341177"/>
                  </a:lnTo>
                  <a:lnTo>
                    <a:pt x="1903933" y="317799"/>
                  </a:lnTo>
                  <a:cubicBezTo>
                    <a:pt x="1983012" y="264374"/>
                    <a:pt x="2078343" y="233179"/>
                    <a:pt x="2180960" y="233179"/>
                  </a:cubicBezTo>
                  <a:cubicBezTo>
                    <a:pt x="2454605" y="233179"/>
                    <a:pt x="2676439" y="455013"/>
                    <a:pt x="2676439" y="728658"/>
                  </a:cubicBezTo>
                  <a:lnTo>
                    <a:pt x="2672007" y="772624"/>
                  </a:lnTo>
                  <a:lnTo>
                    <a:pt x="2698332" y="772624"/>
                  </a:lnTo>
                  <a:cubicBezTo>
                    <a:pt x="2842784" y="772624"/>
                    <a:pt x="2959885" y="889725"/>
                    <a:pt x="2959885" y="1034177"/>
                  </a:cubicBezTo>
                  <a:lnTo>
                    <a:pt x="2957863" y="1044192"/>
                  </a:lnTo>
                  <a:lnTo>
                    <a:pt x="3028191" y="1044192"/>
                  </a:lnTo>
                  <a:cubicBezTo>
                    <a:pt x="3217072" y="1044192"/>
                    <a:pt x="3370191" y="1197311"/>
                    <a:pt x="3370191" y="1386192"/>
                  </a:cubicBezTo>
                  <a:cubicBezTo>
                    <a:pt x="3370191" y="1575073"/>
                    <a:pt x="3217072" y="1728192"/>
                    <a:pt x="3028191" y="1728192"/>
                  </a:cubicBezTo>
                  <a:lnTo>
                    <a:pt x="2089577" y="1728192"/>
                  </a:lnTo>
                  <a:lnTo>
                    <a:pt x="2089567" y="1728193"/>
                  </a:lnTo>
                  <a:lnTo>
                    <a:pt x="460011" y="1728192"/>
                  </a:lnTo>
                  <a:cubicBezTo>
                    <a:pt x="237711" y="1728192"/>
                    <a:pt x="52240" y="1570509"/>
                    <a:pt x="9346" y="1360889"/>
                  </a:cubicBezTo>
                  <a:lnTo>
                    <a:pt x="0" y="1268182"/>
                  </a:lnTo>
                  <a:lnTo>
                    <a:pt x="9346" y="1175474"/>
                  </a:lnTo>
                  <a:cubicBezTo>
                    <a:pt x="52240" y="965855"/>
                    <a:pt x="237711" y="808171"/>
                    <a:pt x="460011" y="808171"/>
                  </a:cubicBezTo>
                  <a:lnTo>
                    <a:pt x="588611" y="808171"/>
                  </a:lnTo>
                  <a:lnTo>
                    <a:pt x="576063" y="685974"/>
                  </a:lnTo>
                  <a:cubicBezTo>
                    <a:pt x="576063" y="307121"/>
                    <a:pt x="888893" y="0"/>
                    <a:pt x="1274788" y="0"/>
                  </a:cubicBezTo>
                  <a:close/>
                </a:path>
              </a:pathLst>
            </a:custGeom>
            <a:solidFill>
              <a:srgbClr val="FF4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Freeform 36"/>
            <p:cNvSpPr/>
            <p:nvPr/>
          </p:nvSpPr>
          <p:spPr>
            <a:xfrm>
              <a:off x="3175720" y="5423982"/>
              <a:ext cx="858840" cy="882652"/>
            </a:xfrm>
            <a:custGeom>
              <a:avLst/>
              <a:gdLst>
                <a:gd name="connsiteX0" fmla="*/ 651081 w 858840"/>
                <a:gd name="connsiteY0" fmla="*/ 0 h 882652"/>
                <a:gd name="connsiteX1" fmla="*/ 821184 w 858840"/>
                <a:gd name="connsiteY1" fmla="*/ 42286 h 882652"/>
                <a:gd name="connsiteX2" fmla="*/ 858840 w 858840"/>
                <a:gd name="connsiteY2" fmla="*/ 68558 h 882652"/>
                <a:gd name="connsiteX3" fmla="*/ 858840 w 858840"/>
                <a:gd name="connsiteY3" fmla="*/ 882652 h 882652"/>
                <a:gd name="connsiteX4" fmla="*/ 234944 w 858840"/>
                <a:gd name="connsiteY4" fmla="*/ 882652 h 882652"/>
                <a:gd name="connsiteX5" fmla="*/ 4773 w 858840"/>
                <a:gd name="connsiteY5" fmla="*/ 695056 h 882652"/>
                <a:gd name="connsiteX6" fmla="*/ 0 w 858840"/>
                <a:gd name="connsiteY6" fmla="*/ 647708 h 882652"/>
                <a:gd name="connsiteX7" fmla="*/ 4773 w 858840"/>
                <a:gd name="connsiteY7" fmla="*/ 600358 h 882652"/>
                <a:gd name="connsiteX8" fmla="*/ 234944 w 858840"/>
                <a:gd name="connsiteY8" fmla="*/ 412763 h 882652"/>
                <a:gd name="connsiteX9" fmla="*/ 300625 w 858840"/>
                <a:gd name="connsiteY9" fmla="*/ 412763 h 882652"/>
                <a:gd name="connsiteX10" fmla="*/ 294216 w 858840"/>
                <a:gd name="connsiteY10" fmla="*/ 350352 h 882652"/>
                <a:gd name="connsiteX11" fmla="*/ 651081 w 858840"/>
                <a:gd name="connsiteY11" fmla="*/ 0 h 88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8840" h="882652">
                  <a:moveTo>
                    <a:pt x="651081" y="0"/>
                  </a:moveTo>
                  <a:cubicBezTo>
                    <a:pt x="712672" y="0"/>
                    <a:pt x="770618" y="15318"/>
                    <a:pt x="821184" y="42286"/>
                  </a:cubicBezTo>
                  <a:lnTo>
                    <a:pt x="858840" y="68558"/>
                  </a:lnTo>
                  <a:lnTo>
                    <a:pt x="858840" y="882652"/>
                  </a:lnTo>
                  <a:lnTo>
                    <a:pt x="234944" y="882652"/>
                  </a:lnTo>
                  <a:cubicBezTo>
                    <a:pt x="121408" y="882652"/>
                    <a:pt x="26681" y="802117"/>
                    <a:pt x="4773" y="695056"/>
                  </a:cubicBezTo>
                  <a:lnTo>
                    <a:pt x="0" y="647708"/>
                  </a:lnTo>
                  <a:lnTo>
                    <a:pt x="4773" y="600358"/>
                  </a:lnTo>
                  <a:cubicBezTo>
                    <a:pt x="26681" y="493298"/>
                    <a:pt x="121408" y="412763"/>
                    <a:pt x="234944" y="412763"/>
                  </a:cubicBezTo>
                  <a:lnTo>
                    <a:pt x="300625" y="412763"/>
                  </a:lnTo>
                  <a:lnTo>
                    <a:pt x="294216" y="350352"/>
                  </a:lnTo>
                  <a:cubicBezTo>
                    <a:pt x="294216" y="156858"/>
                    <a:pt x="453990" y="0"/>
                    <a:pt x="651081" y="0"/>
                  </a:cubicBezTo>
                  <a:close/>
                </a:path>
              </a:pathLst>
            </a:cu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41479997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OneShare</a:t>
            </a:r>
            <a:r>
              <a:rPr lang="es-ES" dirty="0" smtClean="0"/>
              <a:t>: </a:t>
            </a:r>
            <a:r>
              <a:rPr lang="es-ES" dirty="0" err="1" smtClean="0"/>
              <a:t>DevOps</a:t>
            </a:r>
            <a:r>
              <a:rPr lang="es-ES" dirty="0" smtClean="0"/>
              <a:t> de manera ágil en </a:t>
            </a:r>
            <a:r>
              <a:rPr lang="es-ES" dirty="0" err="1" smtClean="0"/>
              <a:t>Azure</a:t>
            </a:r>
            <a:endParaRPr lang="es-ES" dirty="0"/>
          </a:p>
        </p:txBody>
      </p:sp>
      <p:pic>
        <p:nvPicPr>
          <p:cNvPr id="3" name="Picture 2" descr="C:\Users\xavdelga\Desktop\27.02.2015 - OneShare Desarrollando en la nube\Images\ES\ONESHARE_LOGO.png"/>
          <p:cNvPicPr>
            <a:picLocks noChangeAspect="1" noChangeArrowheads="1"/>
          </p:cNvPicPr>
          <p:nvPr/>
        </p:nvPicPr>
        <p:blipFill>
          <a:blip r:embed="rId2" cstate="print"/>
          <a:srcRect/>
          <a:stretch>
            <a:fillRect/>
          </a:stretch>
        </p:blipFill>
        <p:spPr bwMode="auto">
          <a:xfrm>
            <a:off x="10093455" y="4347607"/>
            <a:ext cx="1657350" cy="1666875"/>
          </a:xfrm>
          <a:prstGeom prst="rect">
            <a:avLst/>
          </a:prstGeom>
          <a:noFill/>
        </p:spPr>
      </p:pic>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39687" y="606669"/>
            <a:ext cx="3397940" cy="691933"/>
          </a:xfrm>
        </p:spPr>
        <p:txBody>
          <a:bodyPr/>
          <a:lstStyle/>
          <a:p>
            <a:r>
              <a:rPr lang="en-US" sz="4000" dirty="0" smtClean="0"/>
              <a:t>Marc Benaiges</a:t>
            </a:r>
            <a:endParaRPr lang="es-ES" sz="4000" dirty="0"/>
          </a:p>
        </p:txBody>
      </p:sp>
      <p:sp>
        <p:nvSpPr>
          <p:cNvPr id="16" name="Marcador de texto 15"/>
          <p:cNvSpPr>
            <a:spLocks noGrp="1"/>
          </p:cNvSpPr>
          <p:nvPr>
            <p:ph type="body" sz="quarter" idx="13"/>
          </p:nvPr>
        </p:nvSpPr>
        <p:spPr>
          <a:xfrm>
            <a:off x="2055586" y="2347758"/>
            <a:ext cx="4703433" cy="414338"/>
          </a:xfrm>
        </p:spPr>
        <p:txBody>
          <a:bodyPr>
            <a:normAutofit/>
          </a:bodyPr>
          <a:lstStyle/>
          <a:p>
            <a:r>
              <a:rPr lang="en-US" sz="1400" dirty="0"/>
              <a:t>http://labs.sogeti.com/author/marc-benaiges-i-casanova/</a:t>
            </a:r>
            <a:endParaRPr lang="es-ES" sz="1400" dirty="0"/>
          </a:p>
        </p:txBody>
      </p:sp>
      <p:sp>
        <p:nvSpPr>
          <p:cNvPr id="17" name="Marcador de texto 16"/>
          <p:cNvSpPr>
            <a:spLocks noGrp="1"/>
          </p:cNvSpPr>
          <p:nvPr>
            <p:ph type="body" sz="quarter" idx="14"/>
          </p:nvPr>
        </p:nvSpPr>
        <p:spPr>
          <a:xfrm>
            <a:off x="2055483" y="1531139"/>
            <a:ext cx="932814" cy="414338"/>
          </a:xfrm>
        </p:spPr>
        <p:txBody>
          <a:bodyPr>
            <a:normAutofit/>
          </a:bodyPr>
          <a:lstStyle/>
          <a:p>
            <a:r>
              <a:rPr lang="en-US" sz="1600" dirty="0" smtClean="0"/>
              <a:t>SOGETI</a:t>
            </a:r>
            <a:endParaRPr lang="es-ES" sz="1600" dirty="0"/>
          </a:p>
        </p:txBody>
      </p:sp>
      <p:sp>
        <p:nvSpPr>
          <p:cNvPr id="18" name="Marcador de texto 17"/>
          <p:cNvSpPr>
            <a:spLocks noGrp="1"/>
          </p:cNvSpPr>
          <p:nvPr>
            <p:ph type="body" sz="quarter" idx="15"/>
          </p:nvPr>
        </p:nvSpPr>
        <p:spPr>
          <a:xfrm>
            <a:off x="2055484" y="2659631"/>
            <a:ext cx="4835510" cy="414338"/>
          </a:xfrm>
        </p:spPr>
        <p:txBody>
          <a:bodyPr>
            <a:normAutofit/>
          </a:bodyPr>
          <a:lstStyle/>
          <a:p>
            <a:r>
              <a:rPr lang="es-ES" sz="1600" dirty="0"/>
              <a:t>https://es.linkedin.com/pub/marc-benaiges/0/100/490</a:t>
            </a:r>
          </a:p>
        </p:txBody>
      </p:sp>
      <p:sp>
        <p:nvSpPr>
          <p:cNvPr id="19" name="Marcador de texto 18"/>
          <p:cNvSpPr>
            <a:spLocks noGrp="1"/>
          </p:cNvSpPr>
          <p:nvPr>
            <p:ph type="body" sz="quarter" idx="16"/>
          </p:nvPr>
        </p:nvSpPr>
        <p:spPr>
          <a:xfrm>
            <a:off x="2055483" y="3028047"/>
            <a:ext cx="4703536" cy="414338"/>
          </a:xfrm>
        </p:spPr>
        <p:txBody>
          <a:bodyPr>
            <a:normAutofit/>
          </a:bodyPr>
          <a:lstStyle/>
          <a:p>
            <a:r>
              <a:rPr lang="es-ES" sz="1600" dirty="0"/>
              <a:t>http://itblogsogeti.com/</a:t>
            </a:r>
          </a:p>
        </p:txBody>
      </p:sp>
      <p:sp>
        <p:nvSpPr>
          <p:cNvPr id="21" name="Marcador de texto 20"/>
          <p:cNvSpPr>
            <a:spLocks noGrp="1"/>
          </p:cNvSpPr>
          <p:nvPr>
            <p:ph type="body" sz="quarter" idx="12"/>
          </p:nvPr>
        </p:nvSpPr>
        <p:spPr>
          <a:xfrm>
            <a:off x="2055586" y="1966834"/>
            <a:ext cx="4486616" cy="414338"/>
          </a:xfrm>
        </p:spPr>
        <p:txBody>
          <a:bodyPr>
            <a:normAutofit/>
          </a:bodyPr>
          <a:lstStyle/>
          <a:p>
            <a:r>
              <a:rPr lang="en-US" sz="1600" dirty="0" smtClean="0"/>
              <a:t>Business Unit Director</a:t>
            </a:r>
            <a:endParaRPr lang="es-ES" sz="1600" dirty="0"/>
          </a:p>
        </p:txBody>
      </p:sp>
      <p:pic>
        <p:nvPicPr>
          <p:cNvPr id="13" name="Picture 9"/>
          <p:cNvPicPr>
            <a:picLocks noChangeAspect="1"/>
          </p:cNvPicPr>
          <p:nvPr/>
        </p:nvPicPr>
        <p:blipFill>
          <a:blip r:embed="rId2" cstate="print"/>
          <a:stretch>
            <a:fillRect/>
          </a:stretch>
        </p:blipFill>
        <p:spPr>
          <a:xfrm>
            <a:off x="129749" y="2067512"/>
            <a:ext cx="1769550" cy="389301"/>
          </a:xfrm>
          <a:prstGeom prst="rect">
            <a:avLst/>
          </a:prstGeom>
          <a:noFill/>
          <a:ln>
            <a:noFill/>
          </a:ln>
        </p:spPr>
      </p:pic>
      <p:pic>
        <p:nvPicPr>
          <p:cNvPr id="25" name="Marcador de posición de imagen 2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1374" b="11374"/>
          <a:stretch>
            <a:fillRect/>
          </a:stretch>
        </p:blipFill>
        <p:spPr>
          <a:xfrm>
            <a:off x="257870" y="400859"/>
            <a:ext cx="1501572" cy="1519810"/>
          </a:xfrm>
        </p:spPr>
      </p:pic>
      <p:sp>
        <p:nvSpPr>
          <p:cNvPr id="26" name="Marcador de texto 25"/>
          <p:cNvSpPr>
            <a:spLocks noGrp="1"/>
          </p:cNvSpPr>
          <p:nvPr>
            <p:ph type="body" sz="quarter" idx="17"/>
          </p:nvPr>
        </p:nvSpPr>
        <p:spPr>
          <a:xfrm>
            <a:off x="2055483" y="3443612"/>
            <a:ext cx="4703536" cy="414338"/>
          </a:xfrm>
        </p:spPr>
        <p:txBody>
          <a:bodyPr>
            <a:noAutofit/>
          </a:bodyPr>
          <a:lstStyle/>
          <a:p>
            <a:r>
              <a:rPr lang="es-ES" sz="1600" dirty="0" smtClean="0"/>
              <a:t>@</a:t>
            </a:r>
            <a:r>
              <a:rPr lang="es-ES" sz="1600" dirty="0" err="1" smtClean="0"/>
              <a:t>sogetispain</a:t>
            </a:r>
            <a:endParaRPr lang="es-ES" sz="1600" dirty="0"/>
          </a:p>
        </p:txBody>
      </p:sp>
      <p:pic>
        <p:nvPicPr>
          <p:cNvPr id="33" name="Imagen 32" descr="SogetiLabs - Welcome To SogetiLabs, the research and innovation community of Sogeti. Vision - I - Internet Explorer">
            <a:hlinkClick r:id="rId4"/>
          </p:cNvPr>
          <p:cNvPicPr>
            <a:picLocks noChangeAspect="1"/>
          </p:cNvPicPr>
          <p:nvPr/>
        </p:nvPicPr>
        <p:blipFill rotWithShape="1">
          <a:blip r:embed="rId5" cstate="print">
            <a:extLst>
              <a:ext uri="{28A0092B-C50C-407E-A947-70E740481C1C}">
                <a14:useLocalDpi xmlns:a14="http://schemas.microsoft.com/office/drawing/2010/main" val="0"/>
              </a:ext>
            </a:extLst>
          </a:blip>
          <a:srcRect l="21804" t="6801" r="65670" b="87954"/>
          <a:stretch/>
        </p:blipFill>
        <p:spPr>
          <a:xfrm>
            <a:off x="129749" y="2617751"/>
            <a:ext cx="1787188" cy="408185"/>
          </a:xfrm>
          <a:prstGeom prst="rect">
            <a:avLst/>
          </a:prstGeom>
        </p:spPr>
      </p:pic>
      <p:sp>
        <p:nvSpPr>
          <p:cNvPr id="35" name="Título 1"/>
          <p:cNvSpPr txBox="1">
            <a:spLocks/>
          </p:cNvSpPr>
          <p:nvPr/>
        </p:nvSpPr>
        <p:spPr>
          <a:xfrm>
            <a:off x="6603010" y="3422983"/>
            <a:ext cx="3397940" cy="69193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kern="1200" baseline="0">
                <a:solidFill>
                  <a:schemeClr val="bg1"/>
                </a:solidFill>
                <a:latin typeface="Segoe UI Light" panose="020B0502040204020203" pitchFamily="34" charset="0"/>
                <a:ea typeface="+mj-ea"/>
                <a:cs typeface="Segoe UI Light" panose="020B0502040204020203" pitchFamily="34" charset="0"/>
              </a:defRPr>
            </a:lvl1pPr>
          </a:lstStyle>
          <a:p>
            <a:pPr algn="r"/>
            <a:r>
              <a:rPr lang="en-US" sz="4000" dirty="0" smtClean="0"/>
              <a:t>Xavier Delgado</a:t>
            </a:r>
            <a:endParaRPr lang="es-ES" sz="4000" dirty="0"/>
          </a:p>
        </p:txBody>
      </p:sp>
      <p:sp>
        <p:nvSpPr>
          <p:cNvPr id="37" name="Marcador de texto 17"/>
          <p:cNvSpPr txBox="1">
            <a:spLocks/>
          </p:cNvSpPr>
          <p:nvPr/>
        </p:nvSpPr>
        <p:spPr>
          <a:xfrm>
            <a:off x="5110025" y="5234370"/>
            <a:ext cx="4853250" cy="414338"/>
          </a:xfrm>
          <a:prstGeom prst="rect">
            <a:avLst/>
          </a:prstGeom>
        </p:spPr>
        <p:txBody>
          <a:bodyPr vert="horz" lIns="91440" tIns="45720" rIns="91440" bIns="45720" rtlCol="0">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6400" dirty="0" smtClean="0"/>
              <a:t> https</a:t>
            </a:r>
            <a:r>
              <a:rPr lang="es-ES" sz="6400" dirty="0"/>
              <a:t>://es.linkedin.com/pub/xavier-delgado/6/163/b34</a:t>
            </a:r>
          </a:p>
          <a:p>
            <a:pPr algn="r"/>
            <a:r>
              <a:rPr lang="es-ES" sz="1600" dirty="0"/>
              <a:t> </a:t>
            </a:r>
          </a:p>
        </p:txBody>
      </p:sp>
      <p:sp>
        <p:nvSpPr>
          <p:cNvPr id="38" name="Marcador de texto 18"/>
          <p:cNvSpPr txBox="1">
            <a:spLocks/>
          </p:cNvSpPr>
          <p:nvPr/>
        </p:nvSpPr>
        <p:spPr>
          <a:xfrm>
            <a:off x="5246798" y="5648708"/>
            <a:ext cx="4703536"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1600" dirty="0" smtClean="0"/>
              <a:t>http://itblogsogeti.com/</a:t>
            </a:r>
            <a:endParaRPr lang="es-ES" sz="1600" dirty="0"/>
          </a:p>
        </p:txBody>
      </p:sp>
      <p:sp>
        <p:nvSpPr>
          <p:cNvPr id="39" name="Marcador de texto 20"/>
          <p:cNvSpPr txBox="1">
            <a:spLocks/>
          </p:cNvSpPr>
          <p:nvPr/>
        </p:nvSpPr>
        <p:spPr>
          <a:xfrm>
            <a:off x="5467368" y="4735440"/>
            <a:ext cx="4486616"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dirty="0" smtClean="0"/>
              <a:t>Senior Project Manager</a:t>
            </a:r>
            <a:endParaRPr lang="es-ES" sz="1600" dirty="0"/>
          </a:p>
        </p:txBody>
      </p:sp>
      <p:pic>
        <p:nvPicPr>
          <p:cNvPr id="40" name="Picture 9"/>
          <p:cNvPicPr>
            <a:picLocks noChangeAspect="1"/>
          </p:cNvPicPr>
          <p:nvPr/>
        </p:nvPicPr>
        <p:blipFill>
          <a:blip r:embed="rId2" cstate="print"/>
          <a:stretch>
            <a:fillRect/>
          </a:stretch>
        </p:blipFill>
        <p:spPr>
          <a:xfrm>
            <a:off x="10147206" y="4797743"/>
            <a:ext cx="1769550" cy="389301"/>
          </a:xfrm>
          <a:prstGeom prst="rect">
            <a:avLst/>
          </a:prstGeom>
          <a:noFill/>
          <a:ln>
            <a:noFill/>
          </a:ln>
        </p:spPr>
      </p:pic>
      <p:pic>
        <p:nvPicPr>
          <p:cNvPr id="41" name="Marcador de posición de imagen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1195" y="3131425"/>
            <a:ext cx="1501572" cy="1505177"/>
          </a:xfrm>
          <a:prstGeom prst="ellipse">
            <a:avLst/>
          </a:prstGeom>
        </p:spPr>
      </p:pic>
      <p:sp>
        <p:nvSpPr>
          <p:cNvPr id="42" name="Marcador de texto 25"/>
          <p:cNvSpPr txBox="1">
            <a:spLocks/>
          </p:cNvSpPr>
          <p:nvPr/>
        </p:nvSpPr>
        <p:spPr>
          <a:xfrm>
            <a:off x="6951043" y="6111860"/>
            <a:ext cx="2999291" cy="414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1600" dirty="0" smtClean="0"/>
              <a:t>@</a:t>
            </a:r>
            <a:r>
              <a:rPr lang="es-ES" sz="1600" dirty="0" err="1" smtClean="0"/>
              <a:t>sogetispain</a:t>
            </a:r>
            <a:endParaRPr lang="es-ES" sz="1600" dirty="0"/>
          </a:p>
        </p:txBody>
      </p:sp>
      <p:sp>
        <p:nvSpPr>
          <p:cNvPr id="44" name="Marcador de texto 16"/>
          <p:cNvSpPr txBox="1">
            <a:spLocks/>
          </p:cNvSpPr>
          <p:nvPr/>
        </p:nvSpPr>
        <p:spPr>
          <a:xfrm>
            <a:off x="9098068" y="4356880"/>
            <a:ext cx="932814"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600" dirty="0" smtClean="0"/>
              <a:t>SOGETI</a:t>
            </a:r>
            <a:endParaRPr lang="es-ES" sz="1600" dirty="0"/>
          </a:p>
        </p:txBody>
      </p:sp>
    </p:spTree>
    <p:extLst>
      <p:ext uri="{BB962C8B-B14F-4D97-AF65-F5344CB8AC3E}">
        <p14:creationId xmlns:p14="http://schemas.microsoft.com/office/powerpoint/2010/main" val="17030696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a:t>¿Por dónde </a:t>
            </a:r>
            <a:r>
              <a:rPr lang="es-ES" dirty="0" smtClean="0"/>
              <a:t>empezar: un ejemplo práctico?</a:t>
            </a:r>
            <a:endParaRPr lang="es-ES" dirty="0"/>
          </a:p>
        </p:txBody>
      </p:sp>
      <p:sp>
        <p:nvSpPr>
          <p:cNvPr id="5" name="Subtítulo 4"/>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Un ejemplo práctico…</a:t>
            </a:r>
            <a:endParaRPr lang="es-ES" dirty="0"/>
          </a:p>
        </p:txBody>
      </p:sp>
      <p:sp>
        <p:nvSpPr>
          <p:cNvPr id="6" name="Text Placeholder 4"/>
          <p:cNvSpPr txBox="1">
            <a:spLocks/>
          </p:cNvSpPr>
          <p:nvPr/>
        </p:nvSpPr>
        <p:spPr>
          <a:xfrm>
            <a:off x="2197837" y="3282948"/>
            <a:ext cx="1031057" cy="627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gradFill>
                  <a:gsLst>
                    <a:gs pos="1250">
                      <a:srgbClr val="000000"/>
                    </a:gs>
                    <a:gs pos="100000">
                      <a:srgbClr val="000000"/>
                    </a:gs>
                  </a:gsLst>
                  <a:lin ang="5400000" scaled="0"/>
                </a:gradFill>
                <a:latin typeface="Calibri (Cuerpo)"/>
                <a:cs typeface="Consolas" panose="020B0609020204030204" pitchFamily="49" charset="0"/>
              </a:rPr>
              <a:t>40h</a:t>
            </a:r>
          </a:p>
        </p:txBody>
      </p:sp>
      <p:sp>
        <p:nvSpPr>
          <p:cNvPr id="7" name="Text Placeholder 4"/>
          <p:cNvSpPr txBox="1">
            <a:spLocks/>
          </p:cNvSpPr>
          <p:nvPr/>
        </p:nvSpPr>
        <p:spPr>
          <a:xfrm>
            <a:off x="3055093" y="3282948"/>
            <a:ext cx="1031057"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x 3 </a:t>
            </a:r>
          </a:p>
        </p:txBody>
      </p:sp>
      <p:sp>
        <p:nvSpPr>
          <p:cNvPr id="8" name="Text Placeholder 4"/>
          <p:cNvSpPr txBox="1">
            <a:spLocks/>
          </p:cNvSpPr>
          <p:nvPr/>
        </p:nvSpPr>
        <p:spPr>
          <a:xfrm>
            <a:off x="4626729" y="3282948"/>
            <a:ext cx="1785950"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 120h </a:t>
            </a:r>
          </a:p>
        </p:txBody>
      </p:sp>
      <p:sp>
        <p:nvSpPr>
          <p:cNvPr id="9" name="Text Placeholder 4"/>
          <p:cNvSpPr txBox="1">
            <a:spLocks/>
          </p:cNvSpPr>
          <p:nvPr/>
        </p:nvSpPr>
        <p:spPr>
          <a:xfrm>
            <a:off x="2197837" y="3854452"/>
            <a:ext cx="1031057"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3200" dirty="0" smtClean="0">
                <a:gradFill>
                  <a:gsLst>
                    <a:gs pos="1250">
                      <a:srgbClr val="000000"/>
                    </a:gs>
                    <a:gs pos="100000">
                      <a:srgbClr val="000000"/>
                    </a:gs>
                  </a:gsLst>
                  <a:lin ang="5400000" scaled="0"/>
                </a:gradFill>
                <a:latin typeface="Calibri (Cuerpo)"/>
                <a:cs typeface="Consolas" panose="020B0609020204030204" pitchFamily="49" charset="0"/>
              </a:rPr>
              <a:t>8</a:t>
            </a:r>
            <a:r>
              <a:rPr kumimoji="0" lang="en-US" sz="3200" b="0"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h</a:t>
            </a:r>
          </a:p>
        </p:txBody>
      </p:sp>
      <p:sp>
        <p:nvSpPr>
          <p:cNvPr id="10" name="Text Placeholder 4"/>
          <p:cNvSpPr txBox="1">
            <a:spLocks/>
          </p:cNvSpPr>
          <p:nvPr/>
        </p:nvSpPr>
        <p:spPr>
          <a:xfrm>
            <a:off x="3055093" y="3854452"/>
            <a:ext cx="1031057"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3200" dirty="0" smtClean="0">
                <a:gradFill>
                  <a:gsLst>
                    <a:gs pos="1250">
                      <a:srgbClr val="000000"/>
                    </a:gs>
                    <a:gs pos="100000">
                      <a:srgbClr val="000000"/>
                    </a:gs>
                  </a:gsLst>
                  <a:lin ang="5400000" scaled="0"/>
                </a:gradFill>
                <a:latin typeface="Calibri (Cuerpo)"/>
                <a:cs typeface="Consolas" panose="020B0609020204030204" pitchFamily="49" charset="0"/>
              </a:rPr>
              <a:t>x</a:t>
            </a:r>
            <a:r>
              <a:rPr kumimoji="0" lang="en-US" sz="3200" b="0"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 5 </a:t>
            </a:r>
          </a:p>
        </p:txBody>
      </p:sp>
      <p:sp>
        <p:nvSpPr>
          <p:cNvPr id="11" name="Text Placeholder 4"/>
          <p:cNvSpPr txBox="1">
            <a:spLocks/>
          </p:cNvSpPr>
          <p:nvPr/>
        </p:nvSpPr>
        <p:spPr>
          <a:xfrm>
            <a:off x="4626729" y="3854452"/>
            <a:ext cx="1785950"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 60h </a:t>
            </a:r>
          </a:p>
        </p:txBody>
      </p:sp>
      <p:sp>
        <p:nvSpPr>
          <p:cNvPr id="12" name="Text Placeholder 4"/>
          <p:cNvSpPr txBox="1">
            <a:spLocks/>
          </p:cNvSpPr>
          <p:nvPr/>
        </p:nvSpPr>
        <p:spPr>
          <a:xfrm>
            <a:off x="4750903" y="4455542"/>
            <a:ext cx="1785950"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1"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 180h </a:t>
            </a:r>
          </a:p>
        </p:txBody>
      </p:sp>
      <p:sp>
        <p:nvSpPr>
          <p:cNvPr id="13" name="Text Placeholder 4"/>
          <p:cNvSpPr txBox="1">
            <a:spLocks/>
          </p:cNvSpPr>
          <p:nvPr/>
        </p:nvSpPr>
        <p:spPr>
          <a:xfrm>
            <a:off x="3678797" y="3854452"/>
            <a:ext cx="1245371" cy="627864"/>
          </a:xfrm>
          <a:prstGeom prst="rect">
            <a:avLst/>
          </a:prstGeom>
        </p:spPr>
        <p:txBody>
          <a:bodyPr vert="horz" wrap="square" lIns="146304" tIns="91440" rIns="146304" bIns="91440" rtlCol="0">
            <a:spAutoFit/>
          </a:body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3200" dirty="0" smtClean="0">
                <a:gradFill>
                  <a:gsLst>
                    <a:gs pos="1250">
                      <a:srgbClr val="000000"/>
                    </a:gs>
                    <a:gs pos="100000">
                      <a:srgbClr val="000000"/>
                    </a:gs>
                  </a:gsLst>
                  <a:lin ang="5400000" scaled="0"/>
                </a:gradFill>
                <a:latin typeface="Calibri (Cuerpo)"/>
                <a:cs typeface="Consolas" panose="020B0609020204030204" pitchFamily="49" charset="0"/>
              </a:rPr>
              <a:t>x</a:t>
            </a:r>
            <a:r>
              <a:rPr kumimoji="0" lang="en-US" sz="3200" b="0" i="0" u="none" strike="noStrike" kern="1200" cap="none" spc="0" normalizeH="0" baseline="0" noProof="0" dirty="0" smtClean="0">
                <a:ln>
                  <a:noFill/>
                </a:ln>
                <a:gradFill>
                  <a:gsLst>
                    <a:gs pos="1250">
                      <a:srgbClr val="000000"/>
                    </a:gs>
                    <a:gs pos="100000">
                      <a:srgbClr val="000000"/>
                    </a:gs>
                  </a:gsLst>
                  <a:lin ang="5400000" scaled="0"/>
                </a:gradFill>
                <a:effectLst/>
                <a:uLnTx/>
                <a:uFillTx/>
                <a:latin typeface="Calibri (Cuerpo)"/>
                <a:cs typeface="Consolas" panose="020B0609020204030204" pitchFamily="49" charset="0"/>
              </a:rPr>
              <a:t> 1,5</a:t>
            </a:r>
          </a:p>
        </p:txBody>
      </p:sp>
      <p:pic>
        <p:nvPicPr>
          <p:cNvPr id="2050" name="Picture 2" descr="C:\Users\xavdelga\Desktop\27.02.2015 - OneShare Desarrollando en la nube\Images\ES.Blue\ONE_SHARE_RETHINK_DELIVERy.png"/>
          <p:cNvPicPr>
            <a:picLocks noChangeAspect="1" noChangeArrowheads="1"/>
          </p:cNvPicPr>
          <p:nvPr/>
        </p:nvPicPr>
        <p:blipFill>
          <a:blip r:embed="rId2" cstate="print">
            <a:clrChange>
              <a:clrFrom>
                <a:srgbClr val="FFFFFF"/>
              </a:clrFrom>
              <a:clrTo>
                <a:srgbClr val="FFFFFF">
                  <a:alpha val="0"/>
                </a:srgbClr>
              </a:clrTo>
            </a:clrChange>
          </a:blip>
          <a:srcRect l="25888" r="26923"/>
          <a:stretch>
            <a:fillRect/>
          </a:stretch>
        </p:blipFill>
        <p:spPr bwMode="auto">
          <a:xfrm>
            <a:off x="8868426" y="2804220"/>
            <a:ext cx="2918565" cy="2611438"/>
          </a:xfrm>
          <a:prstGeom prst="rect">
            <a:avLst/>
          </a:prstGeom>
          <a:noFill/>
        </p:spPr>
      </p:pic>
    </p:spTree>
    <p:extLst>
      <p:ext uri="{BB962C8B-B14F-4D97-AF65-F5344CB8AC3E}">
        <p14:creationId xmlns:p14="http://schemas.microsoft.com/office/powerpoint/2010/main" val="2925577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2000"/>
                                        <p:tgtEl>
                                          <p:spTgt spid="9">
                                            <p:txEl>
                                              <p:pRg st="0" end="0"/>
                                            </p:tx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childTnLst>
                                </p:cTn>
                              </p:par>
                            </p:childTnLst>
                          </p:cTn>
                        </p:par>
                        <p:par>
                          <p:cTn id="32" fill="hold">
                            <p:stCondLst>
                              <p:cond delay="14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1499"/>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build="p"/>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¿Cómo desarrollamos aplicaciones?</a:t>
            </a:r>
            <a:endParaRPr lang="es-ES" dirty="0"/>
          </a:p>
        </p:txBody>
      </p:sp>
      <p:pic>
        <p:nvPicPr>
          <p:cNvPr id="5" name="Imagen 4">
            <a:hlinkClick r:id="rId2" action="ppaction://hlinkfile"/>
          </p:cNvPr>
          <p:cNvPicPr>
            <a:picLocks noChangeAspect="1"/>
          </p:cNvPicPr>
          <p:nvPr/>
        </p:nvPicPr>
        <p:blipFill rotWithShape="1">
          <a:blip r:embed="rId3" cstate="print"/>
          <a:srcRect l="33710" t="23546" r="44942" b="45381"/>
          <a:stretch/>
        </p:blipFill>
        <p:spPr>
          <a:xfrm>
            <a:off x="2623930" y="1754298"/>
            <a:ext cx="5438692" cy="4452858"/>
          </a:xfrm>
          <a:prstGeom prst="rect">
            <a:avLst/>
          </a:prstGeom>
        </p:spPr>
      </p:pic>
    </p:spTree>
    <p:extLst>
      <p:ext uri="{BB962C8B-B14F-4D97-AF65-F5344CB8AC3E}">
        <p14:creationId xmlns:p14="http://schemas.microsoft.com/office/powerpoint/2010/main" val="12261183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t>Nuestra realidad…</a:t>
            </a:r>
            <a:endParaRPr lang="es-ES" dirty="0"/>
          </a:p>
        </p:txBody>
      </p:sp>
      <p:sp>
        <p:nvSpPr>
          <p:cNvPr id="5" name="Subtítulo 4"/>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18482041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Retos de las empresas:</a:t>
            </a:r>
            <a:endParaRPr lang="es-ES" dirty="0"/>
          </a:p>
        </p:txBody>
      </p:sp>
      <p:pic>
        <p:nvPicPr>
          <p:cNvPr id="3074" name="Picture 2" descr="C:\Users\xavdelga\Desktop\27.02.2015 - OneShare Desarrollando en la nube\Images\ES.Blue\COMMON_CONUSUMERIZATION.png"/>
          <p:cNvPicPr>
            <a:picLocks noChangeAspect="1" noChangeArrowheads="1"/>
          </p:cNvPicPr>
          <p:nvPr/>
        </p:nvPicPr>
        <p:blipFill>
          <a:blip r:embed="rId2" cstate="print"/>
          <a:srcRect/>
          <a:stretch>
            <a:fillRect/>
          </a:stretch>
        </p:blipFill>
        <p:spPr bwMode="auto">
          <a:xfrm>
            <a:off x="2552766" y="1945666"/>
            <a:ext cx="2287587" cy="1143000"/>
          </a:xfrm>
          <a:prstGeom prst="rect">
            <a:avLst/>
          </a:prstGeom>
          <a:noFill/>
        </p:spPr>
      </p:pic>
      <p:pic>
        <p:nvPicPr>
          <p:cNvPr id="3075" name="Picture 3" descr="C:\Users\xavdelga\Desktop\27.02.2015 - OneShare Desarrollando en la nube\Images\ES.Blue\COMMON_POWER_SHIFT_CONSUMERS.png"/>
          <p:cNvPicPr>
            <a:picLocks noChangeAspect="1" noChangeArrowheads="1"/>
          </p:cNvPicPr>
          <p:nvPr/>
        </p:nvPicPr>
        <p:blipFill>
          <a:blip r:embed="rId3" cstate="print"/>
          <a:srcRect/>
          <a:stretch>
            <a:fillRect/>
          </a:stretch>
        </p:blipFill>
        <p:spPr bwMode="auto">
          <a:xfrm>
            <a:off x="5027199" y="1983766"/>
            <a:ext cx="1143000" cy="1143000"/>
          </a:xfrm>
          <a:prstGeom prst="rect">
            <a:avLst/>
          </a:prstGeom>
          <a:noFill/>
        </p:spPr>
      </p:pic>
      <p:pic>
        <p:nvPicPr>
          <p:cNvPr id="3076" name="Picture 4" descr="C:\Users\xavdelga\Desktop\27.02.2015 - OneShare Desarrollando en la nube\Images\ES.Blue\COMMON_BIGDATA.png"/>
          <p:cNvPicPr>
            <a:picLocks noChangeAspect="1" noChangeArrowheads="1"/>
          </p:cNvPicPr>
          <p:nvPr/>
        </p:nvPicPr>
        <p:blipFill>
          <a:blip r:embed="rId4" cstate="print"/>
          <a:srcRect/>
          <a:stretch>
            <a:fillRect/>
          </a:stretch>
        </p:blipFill>
        <p:spPr bwMode="auto">
          <a:xfrm>
            <a:off x="6329885" y="1983853"/>
            <a:ext cx="1143000" cy="1143000"/>
          </a:xfrm>
          <a:prstGeom prst="rect">
            <a:avLst/>
          </a:prstGeom>
          <a:noFill/>
        </p:spPr>
      </p:pic>
      <p:pic>
        <p:nvPicPr>
          <p:cNvPr id="3077" name="Picture 5" descr="C:\Users\xavdelga\Desktop\27.02.2015 - OneShare Desarrollando en la nube\Images\ES.Blue\COMMON_DIGITALWORKSPACE.png"/>
          <p:cNvPicPr>
            <a:picLocks noChangeAspect="1" noChangeArrowheads="1"/>
          </p:cNvPicPr>
          <p:nvPr/>
        </p:nvPicPr>
        <p:blipFill>
          <a:blip r:embed="rId5" cstate="print"/>
          <a:srcRect/>
          <a:stretch>
            <a:fillRect/>
          </a:stretch>
        </p:blipFill>
        <p:spPr bwMode="auto">
          <a:xfrm>
            <a:off x="7621218" y="1996228"/>
            <a:ext cx="1143000" cy="1143000"/>
          </a:xfrm>
          <a:prstGeom prst="rect">
            <a:avLst/>
          </a:prstGeom>
          <a:noFill/>
        </p:spPr>
      </p:pic>
      <p:pic>
        <p:nvPicPr>
          <p:cNvPr id="3078" name="Picture 6" descr="C:\Users\xavdelga\Desktop\27.02.2015 - OneShare Desarrollando en la nube\Images\ES.Blue\COMMON_DEMOGRAPHICCHANGES.png"/>
          <p:cNvPicPr>
            <a:picLocks noChangeAspect="1" noChangeArrowheads="1"/>
          </p:cNvPicPr>
          <p:nvPr/>
        </p:nvPicPr>
        <p:blipFill>
          <a:blip r:embed="rId6" cstate="print"/>
          <a:srcRect/>
          <a:stretch>
            <a:fillRect/>
          </a:stretch>
        </p:blipFill>
        <p:spPr bwMode="auto">
          <a:xfrm>
            <a:off x="2522842" y="3211209"/>
            <a:ext cx="1143000" cy="1143000"/>
          </a:xfrm>
          <a:prstGeom prst="rect">
            <a:avLst/>
          </a:prstGeom>
          <a:noFill/>
        </p:spPr>
      </p:pic>
      <p:pic>
        <p:nvPicPr>
          <p:cNvPr id="3079" name="Picture 7" descr="C:\Users\xavdelga\Desktop\27.02.2015 - OneShare Desarrollando en la nube\Images\ES.Blue\COMMON_HIGHSPEEDINNOVATION.png"/>
          <p:cNvPicPr>
            <a:picLocks noChangeAspect="1" noChangeArrowheads="1"/>
          </p:cNvPicPr>
          <p:nvPr/>
        </p:nvPicPr>
        <p:blipFill>
          <a:blip r:embed="rId7" cstate="print"/>
          <a:srcRect/>
          <a:stretch>
            <a:fillRect/>
          </a:stretch>
        </p:blipFill>
        <p:spPr bwMode="auto">
          <a:xfrm>
            <a:off x="3811871" y="3236000"/>
            <a:ext cx="1143000" cy="1143000"/>
          </a:xfrm>
          <a:prstGeom prst="rect">
            <a:avLst/>
          </a:prstGeom>
          <a:noFill/>
        </p:spPr>
      </p:pic>
      <p:pic>
        <p:nvPicPr>
          <p:cNvPr id="3080" name="Picture 8" descr="C:\Users\xavdelga\Desktop\27.02.2015 - OneShare Desarrollando en la nube\Images\ES.Blue\COMMON_AGILITY_FLEXIBILITY_SPEED.pn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052622" y="3224300"/>
            <a:ext cx="1143000" cy="1143000"/>
          </a:xfrm>
          <a:prstGeom prst="rect">
            <a:avLst/>
          </a:prstGeom>
          <a:noFill/>
        </p:spPr>
      </p:pic>
      <p:pic>
        <p:nvPicPr>
          <p:cNvPr id="3081" name="Picture 9" descr="C:\Users\xavdelga\Desktop\27.02.2015 - OneShare Desarrollando en la nube\Images\ES.Blue\COMMON_MOBILE.png"/>
          <p:cNvPicPr>
            <a:picLocks noChangeAspect="1" noChangeArrowheads="1"/>
          </p:cNvPicPr>
          <p:nvPr/>
        </p:nvPicPr>
        <p:blipFill>
          <a:blip r:embed="rId9" cstate="print"/>
          <a:srcRect/>
          <a:stretch>
            <a:fillRect/>
          </a:stretch>
        </p:blipFill>
        <p:spPr bwMode="auto">
          <a:xfrm>
            <a:off x="6331059" y="3237043"/>
            <a:ext cx="1143000" cy="1143000"/>
          </a:xfrm>
          <a:prstGeom prst="rect">
            <a:avLst/>
          </a:prstGeom>
          <a:noFill/>
        </p:spPr>
      </p:pic>
      <p:pic>
        <p:nvPicPr>
          <p:cNvPr id="3082" name="Picture 10" descr="C:\Users\xavdelga\Desktop\27.02.2015 - OneShare Desarrollando en la nube\Images\ES.Blue\COMMON_AGILE_DEVOPS.png"/>
          <p:cNvPicPr>
            <a:picLocks noChangeAspect="1" noChangeArrowheads="1"/>
          </p:cNvPicPr>
          <p:nvPr/>
        </p:nvPicPr>
        <p:blipFill>
          <a:blip r:embed="rId10" cstate="print"/>
          <a:srcRect/>
          <a:stretch>
            <a:fillRect/>
          </a:stretch>
        </p:blipFill>
        <p:spPr bwMode="auto">
          <a:xfrm>
            <a:off x="7595601" y="3273599"/>
            <a:ext cx="1143000" cy="1143000"/>
          </a:xfrm>
          <a:prstGeom prst="rect">
            <a:avLst/>
          </a:prstGeom>
          <a:noFill/>
        </p:spPr>
      </p:pic>
      <p:pic>
        <p:nvPicPr>
          <p:cNvPr id="3083" name="Picture 11" descr="C:\Users\xavdelga\Desktop\27.02.2015 - OneShare Desarrollando en la nube\Images\ES.Blue\COMMON_LECAGYVSLOWCOSTENTRY.png"/>
          <p:cNvPicPr>
            <a:picLocks noChangeAspect="1" noChangeArrowheads="1"/>
          </p:cNvPicPr>
          <p:nvPr/>
        </p:nvPicPr>
        <p:blipFill>
          <a:blip r:embed="rId11" cstate="print"/>
          <a:srcRect/>
          <a:stretch>
            <a:fillRect/>
          </a:stretch>
        </p:blipFill>
        <p:spPr bwMode="auto">
          <a:xfrm>
            <a:off x="2509685" y="4502042"/>
            <a:ext cx="1143000" cy="1143000"/>
          </a:xfrm>
          <a:prstGeom prst="rect">
            <a:avLst/>
          </a:prstGeom>
          <a:noFill/>
        </p:spPr>
      </p:pic>
      <p:pic>
        <p:nvPicPr>
          <p:cNvPr id="3084" name="Picture 12" descr="C:\Users\xavdelga\Desktop\27.02.2015 - OneShare Desarrollando en la nube\Images\ES.Blue\COMMON_MERCADOHIPERCOMPETITIVO.png"/>
          <p:cNvPicPr>
            <a:picLocks noChangeAspect="1" noChangeArrowheads="1"/>
          </p:cNvPicPr>
          <p:nvPr/>
        </p:nvPicPr>
        <p:blipFill>
          <a:blip r:embed="rId12" cstate="print"/>
          <a:srcRect/>
          <a:stretch>
            <a:fillRect/>
          </a:stretch>
        </p:blipFill>
        <p:spPr bwMode="auto">
          <a:xfrm>
            <a:off x="3800562" y="4488885"/>
            <a:ext cx="1143000" cy="1143000"/>
          </a:xfrm>
          <a:prstGeom prst="rect">
            <a:avLst/>
          </a:prstGeom>
          <a:noFill/>
        </p:spPr>
      </p:pic>
      <p:pic>
        <p:nvPicPr>
          <p:cNvPr id="3085" name="Picture 13" descr="C:\Users\xavdelga\Desktop\27.02.2015 - OneShare Desarrollando en la nube\Images\ES.Blue\COMMON_BEHAVIORCHANGEDUECONNECTIVITIY.png"/>
          <p:cNvPicPr>
            <a:picLocks noChangeAspect="1" noChangeArrowheads="1"/>
          </p:cNvPicPr>
          <p:nvPr/>
        </p:nvPicPr>
        <p:blipFill>
          <a:blip r:embed="rId13" cstate="print"/>
          <a:srcRect/>
          <a:stretch>
            <a:fillRect/>
          </a:stretch>
        </p:blipFill>
        <p:spPr bwMode="auto">
          <a:xfrm>
            <a:off x="5065278" y="4500845"/>
            <a:ext cx="1143000" cy="1143000"/>
          </a:xfrm>
          <a:prstGeom prst="rect">
            <a:avLst/>
          </a:prstGeom>
          <a:noFill/>
        </p:spPr>
      </p:pic>
      <p:pic>
        <p:nvPicPr>
          <p:cNvPr id="3086" name="Picture 14" descr="C:\Users\xavdelga\Desktop\27.02.2015 - OneShare Desarrollando en la nube\Images\ES.Blue\COMMON_CLOUD.png"/>
          <p:cNvPicPr>
            <a:picLocks noChangeAspect="1" noChangeArrowheads="1"/>
          </p:cNvPicPr>
          <p:nvPr/>
        </p:nvPicPr>
        <p:blipFill>
          <a:blip r:embed="rId14" cstate="print"/>
          <a:srcRect/>
          <a:stretch>
            <a:fillRect/>
          </a:stretch>
        </p:blipFill>
        <p:spPr bwMode="auto">
          <a:xfrm>
            <a:off x="6360003" y="4501106"/>
            <a:ext cx="2370638" cy="1143000"/>
          </a:xfrm>
          <a:prstGeom prst="rect">
            <a:avLst/>
          </a:prstGeom>
          <a:noFill/>
        </p:spPr>
      </p:pic>
    </p:spTree>
    <p:extLst>
      <p:ext uri="{BB962C8B-B14F-4D97-AF65-F5344CB8AC3E}">
        <p14:creationId xmlns:p14="http://schemas.microsoft.com/office/powerpoint/2010/main" val="6606033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2016</TotalTime>
  <Words>1158</Words>
  <Application>Microsoft Office PowerPoint</Application>
  <PresentationFormat>Panorámica</PresentationFormat>
  <Paragraphs>181</Paragraphs>
  <Slides>42</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42</vt:i4>
      </vt:variant>
    </vt:vector>
  </HeadingPairs>
  <TitlesOfParts>
    <vt:vector size="52" baseType="lpstr">
      <vt:lpstr>Arial</vt:lpstr>
      <vt:lpstr>Rabiohead</vt:lpstr>
      <vt:lpstr>Calibri</vt:lpstr>
      <vt:lpstr>Consolas</vt:lpstr>
      <vt:lpstr>Segoe UI Light</vt:lpstr>
      <vt:lpstr>Segoe UI</vt:lpstr>
      <vt:lpstr>Segoe UI </vt:lpstr>
      <vt:lpstr>Century Gothic</vt:lpstr>
      <vt:lpstr>Calibri (Cuerpo)</vt:lpstr>
      <vt:lpstr>Tema de Office</vt:lpstr>
      <vt:lpstr>Presentación de PowerPoint</vt:lpstr>
      <vt:lpstr>Presentación de PowerPoint</vt:lpstr>
      <vt:lpstr>Marc Benaiges</vt:lpstr>
      <vt:lpstr>OneShare: DevOps de manera ágil en Azure</vt:lpstr>
      <vt:lpstr>¿Por dónde empezar: un ejemplo práctico?</vt:lpstr>
      <vt:lpstr>Un ejemplo práctico…</vt:lpstr>
      <vt:lpstr>¿Cómo desarrollamos aplicaciones?</vt:lpstr>
      <vt:lpstr>Nuestra realidad…</vt:lpstr>
      <vt:lpstr>Retos de las empresas:</vt:lpstr>
      <vt:lpstr>Beneficios del desarrollo en MS Azure:</vt:lpstr>
      <vt:lpstr>Retos del desarrollo en MS Azure:</vt:lpstr>
      <vt:lpstr>¿Qué es OneShare?</vt:lpstr>
      <vt:lpstr>OneShare es…</vt:lpstr>
      <vt:lpstr>OneShare: Ventajas (1/2)</vt:lpstr>
      <vt:lpstr>OneShare: Ventajas (2/2)</vt:lpstr>
      <vt:lpstr>OneShare in deep…</vt:lpstr>
      <vt:lpstr>OneShare Portal</vt:lpstr>
      <vt:lpstr>Demo: jugando con OneShare</vt:lpstr>
      <vt:lpstr>Gestión de máquinas virtuales</vt:lpstr>
      <vt:lpstr>Monitorizar el consumo</vt:lpstr>
      <vt:lpstr>Monitorizar el consumo por VM:</vt:lpstr>
      <vt:lpstr>Integración con soluciones ALM</vt:lpstr>
      <vt:lpstr>Aprovisionamiento de VMs</vt:lpstr>
      <vt:lpstr>Planificar el uso de VMs:</vt:lpstr>
      <vt:lpstr>Project Insight</vt:lpstr>
      <vt:lpstr>Aprovisionamiento de entornos y soporte</vt:lpstr>
      <vt:lpstr>Escenarios de uso…</vt:lpstr>
      <vt:lpstr>Desarrollo de aplicaciones</vt:lpstr>
      <vt:lpstr>Nivel Básico:</vt:lpstr>
      <vt:lpstr>Entornos de pruebas complejos</vt:lpstr>
      <vt:lpstr>Proyectos de mantenimiento</vt:lpstr>
      <vt:lpstr>Pruebas de concepto</vt:lpstr>
      <vt:lpstr>Entornos de formación</vt:lpstr>
      <vt:lpstr>Eficiencia</vt:lpstr>
      <vt:lpstr>Algunas referencias…</vt:lpstr>
      <vt:lpstr>Algunas referencias</vt:lpstr>
      <vt:lpstr>Algunas referencias</vt:lpstr>
      <vt:lpstr>Algunas referencias</vt:lpstr>
      <vt:lpstr>Presentación de PowerPoint</vt:lpstr>
      <vt:lpstr>Q&amp;A</vt:lpstr>
      <vt:lpstr>Marc Benaiges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Marc Benaiges</cp:lastModifiedBy>
  <cp:revision>110</cp:revision>
  <dcterms:created xsi:type="dcterms:W3CDTF">2013-08-20T12:49:39Z</dcterms:created>
  <dcterms:modified xsi:type="dcterms:W3CDTF">2015-06-08T09:56:21Z</dcterms:modified>
</cp:coreProperties>
</file>